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2" r:id="rId15"/>
    <p:sldId id="268" r:id="rId16"/>
    <p:sldId id="280" r:id="rId17"/>
    <p:sldId id="269" r:id="rId18"/>
    <p:sldId id="270" r:id="rId19"/>
    <p:sldId id="281" r:id="rId20"/>
    <p:sldId id="271" r:id="rId21"/>
    <p:sldId id="272" r:id="rId22"/>
    <p:sldId id="273" r:id="rId23"/>
    <p:sldId id="274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8775-1919-4336-BFD2-5425C94704BB}" type="datetimeFigureOut">
              <a:rPr lang="en-US" smtClean="0"/>
              <a:pPr/>
              <a:t>07-Sep-15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C00B-2860-4D81-9420-AAC466889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1200"/>
            <a:ext cx="7162800" cy="10668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ВАСИОНА И ВАСИОНСКА ТЕЛА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6324600"/>
            <a:ext cx="1752600" cy="533400"/>
          </a:xfrm>
        </p:spPr>
        <p:txBody>
          <a:bodyPr>
            <a:normAutofit fontScale="92500" lnSpcReduction="10000"/>
          </a:bodyPr>
          <a:lstStyle/>
          <a:p>
            <a:r>
              <a:rPr lang="sr-Cyrl-RS" b="1" i="1" dirty="0" smtClean="0">
                <a:solidFill>
                  <a:srgbClr val="002060"/>
                </a:solidFill>
              </a:rPr>
              <a:t>М.Ивић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2292" name="Picture 4" descr="Cute Solar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915400" cy="548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http://images2.fanpop.com/images/photos/8300000/Happy-Sun-keep-smiling-8377003-377-4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3657600"/>
            <a:ext cx="2600325" cy="289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СУНЦЕ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382000" cy="3276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осе</a:t>
            </a:r>
            <a:r>
              <a:rPr lang="en-US" dirty="0"/>
              <a:t> (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екватору</a:t>
            </a:r>
            <a:r>
              <a:rPr lang="en-US" dirty="0"/>
              <a:t>) </a:t>
            </a:r>
            <a:r>
              <a:rPr lang="en-US" dirty="0" err="1"/>
              <a:t>окрене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25 </a:t>
            </a:r>
            <a:r>
              <a:rPr lang="en-US" dirty="0" err="1"/>
              <a:t>дана</a:t>
            </a:r>
            <a:r>
              <a:rPr lang="en-US" dirty="0"/>
              <a:t> а </a:t>
            </a:r>
            <a:r>
              <a:rPr lang="en-US" dirty="0" err="1"/>
              <a:t>температура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површини</a:t>
            </a:r>
            <a:r>
              <a:rPr lang="en-US" dirty="0"/>
              <a:t> </a:t>
            </a:r>
            <a:r>
              <a:rPr lang="en-US" dirty="0" err="1"/>
              <a:t>износи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5800 </a:t>
            </a:r>
            <a:r>
              <a:rPr lang="en-US" dirty="0" err="1"/>
              <a:t>степени</a:t>
            </a:r>
            <a:r>
              <a:rPr lang="en-US" dirty="0"/>
              <a:t> </a:t>
            </a:r>
            <a:r>
              <a:rPr lang="en-US" dirty="0" err="1"/>
              <a:t>целзијуса.Основни</a:t>
            </a:r>
            <a:r>
              <a:rPr lang="en-US" dirty="0"/>
              <a:t> </a:t>
            </a:r>
            <a:r>
              <a:rPr lang="en-US" dirty="0" err="1"/>
              <a:t>састојци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хелијум</a:t>
            </a:r>
            <a:r>
              <a:rPr lang="en-US" dirty="0"/>
              <a:t> и </a:t>
            </a:r>
            <a:r>
              <a:rPr lang="en-US" dirty="0" err="1"/>
              <a:t>водоник</a:t>
            </a:r>
            <a:r>
              <a:rPr lang="en-US" dirty="0"/>
              <a:t> а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димензијама</a:t>
            </a:r>
            <a:r>
              <a:rPr lang="en-US" dirty="0"/>
              <a:t>, </a:t>
            </a:r>
            <a:r>
              <a:rPr lang="en-US" dirty="0" err="1"/>
              <a:t>старости</a:t>
            </a:r>
            <a:r>
              <a:rPr lang="en-US" dirty="0"/>
              <a:t>, </a:t>
            </a:r>
            <a:r>
              <a:rPr lang="en-US" dirty="0" err="1"/>
              <a:t>маси</a:t>
            </a:r>
            <a:r>
              <a:rPr lang="en-US" dirty="0"/>
              <a:t> и </a:t>
            </a:r>
            <a:r>
              <a:rPr lang="en-US" dirty="0" err="1"/>
              <a:t>температури</a:t>
            </a:r>
            <a:r>
              <a:rPr lang="en-US" dirty="0"/>
              <a:t> </a:t>
            </a:r>
            <a:r>
              <a:rPr lang="en-US" dirty="0" err="1"/>
              <a:t>спада</a:t>
            </a:r>
            <a:r>
              <a:rPr lang="en-US" dirty="0"/>
              <a:t> у </a:t>
            </a:r>
            <a:r>
              <a:rPr lang="en-US" dirty="0" err="1"/>
              <a:t>звезде</a:t>
            </a:r>
            <a:r>
              <a:rPr lang="en-US" dirty="0"/>
              <a:t> </a:t>
            </a:r>
            <a:r>
              <a:rPr lang="en-US" dirty="0" err="1"/>
              <a:t>средње</a:t>
            </a:r>
            <a:r>
              <a:rPr lang="en-US" dirty="0"/>
              <a:t> </a:t>
            </a:r>
            <a:r>
              <a:rPr lang="en-US" dirty="0" err="1"/>
              <a:t>величине</a:t>
            </a:r>
            <a:r>
              <a:rPr lang="en-US" dirty="0"/>
              <a:t>. </a:t>
            </a:r>
          </a:p>
          <a:p>
            <a:r>
              <a:rPr lang="en-US" dirty="0"/>
              <a:t>У </a:t>
            </a:r>
            <a:r>
              <a:rPr lang="en-US" dirty="0" err="1"/>
              <a:t>средишту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језгро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термонуклеарним</a:t>
            </a:r>
            <a:r>
              <a:rPr lang="en-US" dirty="0"/>
              <a:t> </a:t>
            </a:r>
            <a:r>
              <a:rPr lang="en-US" dirty="0" err="1"/>
              <a:t>реакцијама</a:t>
            </a:r>
            <a:r>
              <a:rPr lang="en-US" dirty="0"/>
              <a:t> </a:t>
            </a:r>
            <a:r>
              <a:rPr lang="en-US" dirty="0" err="1"/>
              <a:t>ствара</a:t>
            </a:r>
            <a:r>
              <a:rPr lang="en-US" dirty="0"/>
              <a:t> </a:t>
            </a:r>
            <a:r>
              <a:rPr lang="en-US" dirty="0" err="1"/>
              <a:t>огромну</a:t>
            </a:r>
            <a:r>
              <a:rPr lang="en-US" dirty="0"/>
              <a:t> </a:t>
            </a:r>
            <a:r>
              <a:rPr lang="en-US" dirty="0" err="1"/>
              <a:t>енергију</a:t>
            </a:r>
            <a:r>
              <a:rPr lang="en-US" dirty="0"/>
              <a:t>. </a:t>
            </a:r>
            <a:r>
              <a:rPr lang="en-US" dirty="0" err="1"/>
              <a:t>Температура</a:t>
            </a:r>
            <a:r>
              <a:rPr lang="en-US" dirty="0"/>
              <a:t> у </a:t>
            </a:r>
            <a:r>
              <a:rPr lang="en-US" dirty="0" err="1"/>
              <a:t>језгру</a:t>
            </a:r>
            <a:r>
              <a:rPr lang="en-US" dirty="0"/>
              <a:t> </a:t>
            </a:r>
            <a:r>
              <a:rPr lang="en-US" dirty="0" err="1"/>
              <a:t>достиже</a:t>
            </a:r>
            <a:r>
              <a:rPr lang="en-US" dirty="0"/>
              <a:t> 14 </a:t>
            </a:r>
            <a:r>
              <a:rPr lang="en-US" dirty="0" err="1"/>
              <a:t>милиона</a:t>
            </a:r>
            <a:r>
              <a:rPr lang="en-US" dirty="0"/>
              <a:t> </a:t>
            </a:r>
            <a:r>
              <a:rPr lang="en-US" dirty="0" err="1"/>
              <a:t>степени</a:t>
            </a:r>
            <a:endParaRPr lang="en-US" dirty="0"/>
          </a:p>
        </p:txBody>
      </p:sp>
      <p:pic>
        <p:nvPicPr>
          <p:cNvPr id="22530" name="Picture 2" descr="http://data.hdwallpapers.im/sun_stars_planets_earth_space_deskto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76200"/>
            <a:ext cx="4690745" cy="293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" y="914400"/>
            <a:ext cx="4191000" cy="2209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Сунце је нама најближа звезда.</a:t>
            </a:r>
          </a:p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Сунце </a:t>
            </a:r>
            <a:r>
              <a:rPr lang="en-US" sz="2400" b="1" dirty="0" err="1" smtClean="0">
                <a:solidFill>
                  <a:schemeClr val="tx1"/>
                </a:solidFill>
              </a:rPr>
              <a:t>је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огромна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лопта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од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плазме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</a:rPr>
              <a:t>јонизованог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гаса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sr-Cyrl-R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у </a:t>
            </a:r>
            <a:r>
              <a:rPr lang="en-US" sz="2400" b="1" dirty="0" err="1" smtClean="0">
                <a:solidFill>
                  <a:schemeClr val="tx1"/>
                </a:solidFill>
              </a:rPr>
              <a:t>стању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равнотеже</a:t>
            </a:r>
            <a:r>
              <a:rPr lang="en-US" sz="2400" b="1" dirty="0" smtClean="0">
                <a:solidFill>
                  <a:schemeClr val="tx1"/>
                </a:solidFill>
              </a:rPr>
              <a:t> и </a:t>
            </a:r>
            <a:r>
              <a:rPr lang="en-US" sz="2400" b="1" dirty="0" err="1" smtClean="0">
                <a:solidFill>
                  <a:schemeClr val="tx1"/>
                </a:solidFill>
              </a:rPr>
              <a:t>пречника</a:t>
            </a:r>
            <a:r>
              <a:rPr lang="en-US" sz="2400" b="1" dirty="0" smtClean="0">
                <a:solidFill>
                  <a:schemeClr val="tx1"/>
                </a:solidFill>
              </a:rPr>
              <a:t> 1, 4 </a:t>
            </a:r>
            <a:r>
              <a:rPr lang="en-US" sz="2400" b="1" dirty="0" err="1" smtClean="0">
                <a:solidFill>
                  <a:schemeClr val="tx1"/>
                </a:solidFill>
              </a:rPr>
              <a:t>милиона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км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Фотосфера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слој</a:t>
            </a:r>
            <a:r>
              <a:rPr lang="en-US" dirty="0"/>
              <a:t> </a:t>
            </a:r>
            <a:r>
              <a:rPr lang="en-US" dirty="0" err="1"/>
              <a:t>дебљине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smtClean="0"/>
              <a:t>400</a:t>
            </a:r>
            <a:r>
              <a:rPr lang="sr-Latn-RS" dirty="0" smtClean="0"/>
              <a:t>km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представља</a:t>
            </a:r>
            <a:r>
              <a:rPr lang="en-US" dirty="0"/>
              <a:t> </a:t>
            </a:r>
            <a:r>
              <a:rPr lang="en-US" dirty="0" err="1"/>
              <a:t>праву</a:t>
            </a:r>
            <a:r>
              <a:rPr lang="en-US" dirty="0"/>
              <a:t> </a:t>
            </a:r>
            <a:r>
              <a:rPr lang="en-US" dirty="0" err="1"/>
              <a:t>површину</a:t>
            </a:r>
            <a:r>
              <a:rPr lang="en-US" dirty="0"/>
              <a:t> </a:t>
            </a:r>
            <a:r>
              <a:rPr lang="en-US" dirty="0" err="1"/>
              <a:t>Сунца</a:t>
            </a:r>
            <a:r>
              <a:rPr lang="en-US" dirty="0"/>
              <a:t> </a:t>
            </a:r>
            <a:r>
              <a:rPr lang="en-US" dirty="0" err="1"/>
              <a:t>коју</a:t>
            </a:r>
            <a:r>
              <a:rPr lang="en-US" dirty="0"/>
              <a:t> </a:t>
            </a:r>
            <a:r>
              <a:rPr lang="en-US" dirty="0" err="1"/>
              <a:t>видимо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Земље.На</a:t>
            </a:r>
            <a:r>
              <a:rPr lang="en-US" dirty="0"/>
              <a:t> </a:t>
            </a:r>
            <a:r>
              <a:rPr lang="en-US" dirty="0" err="1"/>
              <a:t>њој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примећују</a:t>
            </a:r>
            <a:r>
              <a:rPr lang="en-US" dirty="0"/>
              <a:t> </a:t>
            </a:r>
            <a:r>
              <a:rPr lang="en-US" dirty="0" err="1"/>
              <a:t>сунчеве</a:t>
            </a:r>
            <a:r>
              <a:rPr lang="en-US" dirty="0"/>
              <a:t> </a:t>
            </a:r>
            <a:r>
              <a:rPr lang="en-US" dirty="0" err="1"/>
              <a:t>пеге</a:t>
            </a:r>
            <a:r>
              <a:rPr lang="en-US" dirty="0"/>
              <a:t>.</a:t>
            </a:r>
          </a:p>
          <a:p>
            <a:r>
              <a:rPr lang="en-US" u="sng" dirty="0" err="1"/>
              <a:t>Хромосфера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обојена</a:t>
            </a:r>
            <a:r>
              <a:rPr lang="en-US" dirty="0"/>
              <a:t> </a:t>
            </a:r>
            <a:r>
              <a:rPr lang="en-US" dirty="0" err="1"/>
              <a:t>лопта</a:t>
            </a:r>
            <a:r>
              <a:rPr lang="en-US" dirty="0"/>
              <a:t>)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налази</a:t>
            </a:r>
            <a:r>
              <a:rPr lang="en-US" dirty="0"/>
              <a:t> </a:t>
            </a:r>
            <a:r>
              <a:rPr lang="en-US" dirty="0" err="1"/>
              <a:t>изнад</a:t>
            </a:r>
            <a:r>
              <a:rPr lang="en-US" dirty="0"/>
              <a:t> </a:t>
            </a:r>
            <a:r>
              <a:rPr lang="en-US" dirty="0" err="1"/>
              <a:t>фотосфере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њој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јављају</a:t>
            </a:r>
            <a:r>
              <a:rPr lang="en-US" dirty="0"/>
              <a:t> </a:t>
            </a:r>
            <a:r>
              <a:rPr lang="en-US" dirty="0" smtClean="0"/>
              <a:t>б</a:t>
            </a:r>
            <a:r>
              <a:rPr lang="sr-Cyrl-RS" dirty="0" smtClean="0"/>
              <a:t>љ</a:t>
            </a:r>
            <a:r>
              <a:rPr lang="en-US" dirty="0" err="1" smtClean="0"/>
              <a:t>ескови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en-US" dirty="0" err="1"/>
              <a:t>протуберанце</a:t>
            </a:r>
            <a:r>
              <a:rPr lang="en-US" dirty="0"/>
              <a:t>.</a:t>
            </a:r>
          </a:p>
          <a:p>
            <a:r>
              <a:rPr lang="en-US" u="sng" dirty="0" err="1"/>
              <a:t>Корона</a:t>
            </a:r>
            <a:r>
              <a:rPr lang="en-US" u="sng" dirty="0"/>
              <a:t> </a:t>
            </a:r>
            <a:r>
              <a:rPr lang="en-US" u="sng" dirty="0" err="1"/>
              <a:t>или</a:t>
            </a:r>
            <a:r>
              <a:rPr lang="en-US" u="sng" dirty="0"/>
              <a:t> </a:t>
            </a:r>
            <a:r>
              <a:rPr lang="en-US" u="sng" dirty="0" err="1"/>
              <a:t>круна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спољашни</a:t>
            </a:r>
            <a:r>
              <a:rPr lang="en-US" dirty="0"/>
              <a:t> </a:t>
            </a:r>
            <a:r>
              <a:rPr lang="en-US" dirty="0" err="1"/>
              <a:t>део</a:t>
            </a:r>
            <a:r>
              <a:rPr lang="en-US" dirty="0"/>
              <a:t> </a:t>
            </a:r>
            <a:r>
              <a:rPr lang="sr-Cyrl-RS" dirty="0" err="1" smtClean="0"/>
              <a:t>С</a:t>
            </a:r>
            <a:r>
              <a:rPr lang="en-US" dirty="0" err="1" smtClean="0"/>
              <a:t>унчеве</a:t>
            </a:r>
            <a:r>
              <a:rPr lang="en-US" dirty="0" smtClean="0"/>
              <a:t> </a:t>
            </a:r>
            <a:r>
              <a:rPr lang="en-US" dirty="0" err="1"/>
              <a:t>атмосфере</a:t>
            </a:r>
            <a:r>
              <a:rPr lang="en-US" dirty="0"/>
              <a:t> </a:t>
            </a:r>
            <a:r>
              <a:rPr lang="en-US" dirty="0" err="1"/>
              <a:t>видљив</a:t>
            </a:r>
            <a:r>
              <a:rPr lang="en-US" dirty="0"/>
              <a:t> у </a:t>
            </a:r>
            <a:r>
              <a:rPr lang="en-US" dirty="0" err="1"/>
              <a:t>време</a:t>
            </a:r>
            <a:r>
              <a:rPr lang="en-US" dirty="0"/>
              <a:t> </a:t>
            </a:r>
            <a:r>
              <a:rPr lang="en-US" dirty="0" err="1"/>
              <a:t>помрачења</a:t>
            </a:r>
            <a:r>
              <a:rPr lang="en-US" dirty="0"/>
              <a:t> </a:t>
            </a:r>
            <a:r>
              <a:rPr lang="en-US" dirty="0" err="1"/>
              <a:t>Сунца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3554" name="Picture 2" descr="http://study.com/cimages/multimages/16/sun-outer-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319"/>
            <a:ext cx="3505200" cy="1986281"/>
          </a:xfrm>
          <a:prstGeom prst="rect">
            <a:avLst/>
          </a:prstGeom>
          <a:noFill/>
        </p:spPr>
      </p:pic>
      <p:pic>
        <p:nvPicPr>
          <p:cNvPr id="23556" name="Picture 4" descr="http://thesurfaceofthesun.com/images/trace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52400"/>
            <a:ext cx="3810000" cy="257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Сунце</a:t>
            </a:r>
            <a:r>
              <a:rPr lang="en-US" dirty="0" smtClean="0"/>
              <a:t> </a:t>
            </a:r>
            <a:r>
              <a:rPr lang="en-US" dirty="0" err="1" smtClean="0"/>
              <a:t>емитије</a:t>
            </a:r>
            <a:r>
              <a:rPr lang="en-US" dirty="0" smtClean="0"/>
              <a:t> </a:t>
            </a:r>
            <a:r>
              <a:rPr lang="en-US" dirty="0" err="1" smtClean="0"/>
              <a:t>Сунчев</a:t>
            </a:r>
            <a:r>
              <a:rPr lang="en-US" dirty="0" smtClean="0"/>
              <a:t> </a:t>
            </a:r>
            <a:r>
              <a:rPr lang="en-US" dirty="0" err="1" smtClean="0"/>
              <a:t>ветар</a:t>
            </a:r>
            <a:r>
              <a:rPr lang="en-US" dirty="0" smtClean="0"/>
              <a:t>,( </a:t>
            </a:r>
            <a:r>
              <a:rPr lang="en-US" dirty="0" err="1" smtClean="0"/>
              <a:t>плазму</a:t>
            </a:r>
            <a:r>
              <a:rPr lang="en-US" dirty="0" smtClean="0"/>
              <a:t>, </a:t>
            </a:r>
            <a:r>
              <a:rPr lang="en-US" dirty="0" err="1" smtClean="0"/>
              <a:t>протоне</a:t>
            </a:r>
            <a:r>
              <a:rPr lang="en-US" dirty="0" smtClean="0"/>
              <a:t>, </a:t>
            </a:r>
            <a:r>
              <a:rPr lang="en-US" dirty="0" err="1" smtClean="0"/>
              <a:t>јонизованих</a:t>
            </a:r>
            <a:r>
              <a:rPr lang="en-US" dirty="0" smtClean="0"/>
              <a:t> </a:t>
            </a:r>
            <a:r>
              <a:rPr lang="en-US" dirty="0" err="1" smtClean="0"/>
              <a:t>атомских</a:t>
            </a:r>
            <a:r>
              <a:rPr lang="en-US" dirty="0" smtClean="0"/>
              <a:t> </a:t>
            </a:r>
            <a:r>
              <a:rPr lang="en-US" dirty="0" err="1" smtClean="0"/>
              <a:t>језгара</a:t>
            </a:r>
            <a:r>
              <a:rPr lang="en-US" dirty="0" smtClean="0"/>
              <a:t>)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креће</a:t>
            </a:r>
            <a:r>
              <a:rPr lang="en-US" dirty="0" smtClean="0"/>
              <a:t> </a:t>
            </a:r>
            <a:r>
              <a:rPr lang="en-US" dirty="0" err="1" smtClean="0"/>
              <a:t>према</a:t>
            </a:r>
            <a:r>
              <a:rPr lang="en-US" dirty="0" smtClean="0"/>
              <a:t> </a:t>
            </a:r>
            <a:r>
              <a:rPr lang="en-US" dirty="0" err="1" smtClean="0"/>
              <a:t>Земљи</a:t>
            </a:r>
            <a:r>
              <a:rPr lang="en-US" dirty="0" smtClean="0"/>
              <a:t> </a:t>
            </a:r>
            <a:r>
              <a:rPr lang="en-US" dirty="0" err="1" smtClean="0"/>
              <a:t>брзином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више</a:t>
            </a:r>
            <a:r>
              <a:rPr lang="en-US" dirty="0" smtClean="0"/>
              <a:t> </a:t>
            </a:r>
            <a:r>
              <a:rPr lang="en-US" dirty="0" err="1" smtClean="0"/>
              <a:t>стотина</a:t>
            </a:r>
            <a:r>
              <a:rPr lang="en-US" dirty="0" smtClean="0"/>
              <a:t> </a:t>
            </a:r>
            <a:r>
              <a:rPr lang="sr-Latn-RS" dirty="0" smtClean="0"/>
              <a:t>km</a:t>
            </a:r>
            <a:r>
              <a:rPr lang="en-US" dirty="0" smtClean="0"/>
              <a:t>/</a:t>
            </a:r>
            <a:r>
              <a:rPr lang="sr-Latn-RS" dirty="0" smtClean="0"/>
              <a:t>sec</a:t>
            </a:r>
            <a:r>
              <a:rPr lang="en-US" dirty="0" smtClean="0"/>
              <a:t> </a:t>
            </a:r>
            <a:r>
              <a:rPr lang="en-US" dirty="0" err="1" smtClean="0"/>
              <a:t>где</a:t>
            </a:r>
            <a:r>
              <a:rPr lang="en-US" dirty="0" smtClean="0"/>
              <a:t>   у </a:t>
            </a:r>
            <a:r>
              <a:rPr lang="en-US" dirty="0" err="1" smtClean="0"/>
              <a:t>међудејству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магнетним</a:t>
            </a:r>
            <a:r>
              <a:rPr lang="en-US" dirty="0" smtClean="0"/>
              <a:t> </a:t>
            </a:r>
            <a:r>
              <a:rPr lang="en-US" dirty="0" err="1" smtClean="0"/>
              <a:t>пољем</a:t>
            </a:r>
            <a:r>
              <a:rPr lang="en-US" dirty="0" smtClean="0"/>
              <a:t> </a:t>
            </a:r>
            <a:r>
              <a:rPr lang="en-US" dirty="0" err="1" smtClean="0"/>
              <a:t>наше</a:t>
            </a:r>
            <a:r>
              <a:rPr lang="en-US" dirty="0" smtClean="0"/>
              <a:t> </a:t>
            </a:r>
            <a:r>
              <a:rPr lang="en-US" dirty="0" err="1" smtClean="0"/>
              <a:t>планете</a:t>
            </a:r>
            <a:r>
              <a:rPr lang="en-US" dirty="0" smtClean="0"/>
              <a:t> </a:t>
            </a:r>
            <a:r>
              <a:rPr lang="en-US" dirty="0" err="1" smtClean="0"/>
              <a:t>ствара</a:t>
            </a:r>
            <a:r>
              <a:rPr lang="en-US" dirty="0" smtClean="0"/>
              <a:t> </a:t>
            </a:r>
            <a:r>
              <a:rPr lang="en-US" dirty="0" err="1" smtClean="0"/>
              <a:t>Аурору</a:t>
            </a:r>
            <a:r>
              <a:rPr lang="en-US" dirty="0" smtClean="0"/>
              <a:t> </a:t>
            </a:r>
            <a:r>
              <a:rPr lang="en-US" dirty="0" err="1" smtClean="0"/>
              <a:t>бореалис</a:t>
            </a:r>
            <a:r>
              <a:rPr lang="en-US" dirty="0" smtClean="0"/>
              <a:t> и </a:t>
            </a:r>
            <a:r>
              <a:rPr lang="en-US" dirty="0" err="1" smtClean="0"/>
              <a:t>Аурору</a:t>
            </a:r>
            <a:r>
              <a:rPr lang="en-US" dirty="0" smtClean="0"/>
              <a:t> </a:t>
            </a:r>
            <a:r>
              <a:rPr lang="en-US" dirty="0" err="1" smtClean="0"/>
              <a:t>аустралис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4578" name="Picture 2" descr="http://i.ytimg.com/vi/HB74G1tD5XI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80815" y="21034"/>
            <a:ext cx="5086985" cy="394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4114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8000"/>
                </a:solidFill>
              </a:rPr>
              <a:t>АУРОРА БОРЕАЛИС И АУРОРА АУСТРАЛИС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13314" name="Picture 2" descr="http://api.ning.com/files/vZBStZ816j2b*L6vNEjD0gnhX36Jwh6fb*yGiJu5MxXmprCpwEwvdc7zy3zI2gRJ*8fHUYvTYoLZ0oMESplPUqKlu3EfaddQ/1898246_294176547401525_126885971_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199"/>
            <a:ext cx="4114800" cy="305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Звезде су груписане у сазвежђа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3581400"/>
            <a:ext cx="2895600" cy="457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Сазвежђе Орион</a:t>
            </a:r>
            <a:endParaRPr lang="en-US" dirty="0"/>
          </a:p>
        </p:txBody>
      </p:sp>
      <p:pic>
        <p:nvPicPr>
          <p:cNvPr id="36866" name="Picture 2" descr="http://www.cooliranje.com/images/d/d_1712295_t_616655_cool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09600"/>
            <a:ext cx="2219325" cy="2963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6870" name="Picture 6" descr="http://www.znanje.org/i/i21/01iv03/01iv0302/slike/nocno_nebo_se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30" y="609600"/>
            <a:ext cx="6100820" cy="3505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248400" y="4038600"/>
            <a:ext cx="2895600" cy="2819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Зодијак је замишљени појас на небеском своду кроз који се (гледајући са Земље) крећу небеска тела.Подељен је на 12 знакова који имају симболично значење а имена су добили по истоименим сазвежђима</a:t>
            </a:r>
            <a:r>
              <a:rPr lang="sr-Cyrl-RS" b="1" dirty="0" smtClean="0"/>
              <a:t>.</a:t>
            </a:r>
            <a:endParaRPr lang="en-US" dirty="0"/>
          </a:p>
        </p:txBody>
      </p:sp>
      <p:pic>
        <p:nvPicPr>
          <p:cNvPr id="12290" name="Picture 2" descr="http://mail.colonial.net/~hkaiter/miscimages/zodia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72415"/>
            <a:ext cx="3962400" cy="260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s-media-cache-ak0.pinimg.com/236x/83/11/07/83110781886ee691f1840b4f389b73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53532"/>
            <a:ext cx="1895475" cy="241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северњача и јужни крст за оријентацију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380999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Северњача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457200"/>
          </a:xfrm>
        </p:spPr>
        <p:txBody>
          <a:bodyPr/>
          <a:lstStyle/>
          <a:p>
            <a:r>
              <a:rPr lang="sr-Cyrl-RS" dirty="0" smtClean="0"/>
              <a:t>        Јужни крст</a:t>
            </a:r>
            <a:endParaRPr lang="en-US" dirty="0"/>
          </a:p>
        </p:txBody>
      </p:sp>
      <p:pic>
        <p:nvPicPr>
          <p:cNvPr id="38916" name="Picture 4" descr="http://i252.photobucket.com/albums/hh5/tim7jones/NorthStar_diagram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891" y="1600200"/>
            <a:ext cx="4362058" cy="279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s3.amazonaws.com/rapgenius/polaris-Northst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267199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http://dishitupbaby.typepad.com/.a/6a00d8341c180b53ef013486741501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724275" cy="270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://usercontent2.hubimg.com/6330629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09670"/>
            <a:ext cx="4191000" cy="274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ПЛАНЕТЕ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33800"/>
            <a:ext cx="8763000" cy="2895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Планете</a:t>
            </a:r>
            <a:r>
              <a:rPr lang="en-US" b="1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грчком</a:t>
            </a:r>
            <a:r>
              <a:rPr lang="en-US" dirty="0"/>
              <a:t> </a:t>
            </a:r>
            <a:r>
              <a:rPr lang="en-US" dirty="0" err="1"/>
              <a:t>јез</a:t>
            </a:r>
            <a:r>
              <a:rPr lang="en-US" dirty="0"/>
              <a:t> </a:t>
            </a:r>
            <a:r>
              <a:rPr lang="en-US" dirty="0" err="1"/>
              <a:t>луталице</a:t>
            </a:r>
            <a:endParaRPr lang="en-US" dirty="0"/>
          </a:p>
          <a:p>
            <a:r>
              <a:rPr lang="sr-Cyrl-RS" dirty="0" smtClean="0"/>
              <a:t>Планете су </a:t>
            </a:r>
            <a:r>
              <a:rPr lang="en-US" dirty="0" err="1" smtClean="0"/>
              <a:t>тамна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хладна</a:t>
            </a:r>
            <a:r>
              <a:rPr lang="en-US" dirty="0"/>
              <a:t> </a:t>
            </a:r>
            <a:r>
              <a:rPr lang="en-US" dirty="0" err="1"/>
              <a:t>небеска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sr-Cyrl-RS" dirty="0" err="1" smtClean="0"/>
              <a:t>С</a:t>
            </a:r>
            <a:r>
              <a:rPr lang="en-US" dirty="0" err="1" smtClean="0"/>
              <a:t>унца</a:t>
            </a:r>
            <a:r>
              <a:rPr lang="en-US" dirty="0" smtClean="0"/>
              <a:t> </a:t>
            </a:r>
            <a:r>
              <a:rPr lang="en-US" dirty="0" err="1"/>
              <a:t>добијају</a:t>
            </a:r>
            <a:r>
              <a:rPr lang="en-US" dirty="0"/>
              <a:t> </a:t>
            </a:r>
            <a:r>
              <a:rPr lang="en-US" dirty="0" err="1"/>
              <a:t>светлост</a:t>
            </a:r>
            <a:r>
              <a:rPr lang="en-US" dirty="0"/>
              <a:t> и </a:t>
            </a:r>
            <a:r>
              <a:rPr lang="en-US" dirty="0" err="1"/>
              <a:t>топлоту</a:t>
            </a:r>
            <a:endParaRPr lang="en-US" dirty="0"/>
          </a:p>
          <a:p>
            <a:r>
              <a:rPr lang="en-US" dirty="0"/>
              <a:t>У </a:t>
            </a:r>
            <a:r>
              <a:rPr lang="en-US" dirty="0" err="1"/>
              <a:t>Сунчевом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8 </a:t>
            </a:r>
            <a:r>
              <a:rPr lang="en-US" dirty="0" err="1"/>
              <a:t>планета</a:t>
            </a:r>
            <a:r>
              <a:rPr lang="en-US" dirty="0"/>
              <a:t>: </a:t>
            </a:r>
            <a:r>
              <a:rPr lang="en-US" dirty="0" err="1"/>
              <a:t>Меркур</a:t>
            </a:r>
            <a:r>
              <a:rPr lang="en-US" dirty="0"/>
              <a:t>, </a:t>
            </a:r>
            <a:r>
              <a:rPr lang="en-US" dirty="0" err="1"/>
              <a:t>Венера</a:t>
            </a:r>
            <a:r>
              <a:rPr lang="en-US" dirty="0"/>
              <a:t>, </a:t>
            </a:r>
            <a:r>
              <a:rPr lang="en-US" dirty="0" err="1"/>
              <a:t>Земља</a:t>
            </a:r>
            <a:r>
              <a:rPr lang="en-US" dirty="0"/>
              <a:t>, </a:t>
            </a:r>
            <a:r>
              <a:rPr lang="en-US" dirty="0" err="1"/>
              <a:t>Марс</a:t>
            </a:r>
            <a:r>
              <a:rPr lang="en-US" dirty="0"/>
              <a:t>, </a:t>
            </a:r>
            <a:r>
              <a:rPr lang="en-US" dirty="0" err="1"/>
              <a:t>Јупитер</a:t>
            </a:r>
            <a:r>
              <a:rPr lang="en-US" dirty="0"/>
              <a:t>, </a:t>
            </a:r>
            <a:r>
              <a:rPr lang="en-US" dirty="0" err="1"/>
              <a:t>Сатурн</a:t>
            </a:r>
            <a:r>
              <a:rPr lang="en-US" dirty="0"/>
              <a:t>, </a:t>
            </a:r>
            <a:r>
              <a:rPr lang="en-US" dirty="0" err="1"/>
              <a:t>Уран</a:t>
            </a:r>
            <a:r>
              <a:rPr lang="en-US" dirty="0"/>
              <a:t> и </a:t>
            </a:r>
            <a:r>
              <a:rPr lang="en-US" dirty="0" err="1"/>
              <a:t>Нептун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ru-RU" dirty="0" smtClean="0"/>
              <a:t>„планете Земљиног типа“ или стеновите: планете сличне Земљи, састављене углавном од стена: Меркур, Венера, Земља, Марс</a:t>
            </a:r>
          </a:p>
          <a:p>
            <a:r>
              <a:rPr lang="ru-RU" dirty="0" smtClean="0"/>
              <a:t>„планете Јупитеровог типа“ или гасовити џинови: састављене највећим делом од гасовитог материјала: Јупитер, Сатурн, Уран и Нептун. (Постоји и подгрупа гасовитих дивова које називамо уранским планетама.)</a:t>
            </a:r>
          </a:p>
          <a:p>
            <a:pPr>
              <a:buNone/>
            </a:pPr>
            <a:r>
              <a:rPr lang="sr-Cyrl-RS" dirty="0" smtClean="0"/>
              <a:t>         </a:t>
            </a:r>
            <a:r>
              <a:rPr lang="ru-RU" dirty="0" smtClean="0"/>
              <a:t>На удаљеностима од неколико светлосних година До јула 2015 је откривено 1942 вансоларних планета.</a:t>
            </a:r>
            <a:endParaRPr lang="sr-Cyrl-R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604" name="Picture 4" descr="http://hdw.datawallpaper.com/space/our-solar-system-wide-wallpaper-6131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1840" y="76200"/>
            <a:ext cx="585216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p4cdn4static.sharpschool.com/UserFiles/Servers/Server_142713/Image/mzl.vbvkapf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762000"/>
            <a:ext cx="3044825" cy="304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438400"/>
            <a:ext cx="4343400" cy="762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ПЛАНЕТА ИЛИ НЕ?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648200" cy="1828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Сунчев систем има осам планета, </a:t>
            </a:r>
          </a:p>
          <a:p>
            <a:pPr>
              <a:buNone/>
            </a:pPr>
            <a:r>
              <a:rPr lang="ru-RU" sz="1600" dirty="0" smtClean="0"/>
              <a:t>         сврстаних у две групе:</a:t>
            </a:r>
          </a:p>
          <a:p>
            <a:r>
              <a:rPr lang="ru-RU" sz="1600" dirty="0" smtClean="0"/>
              <a:t>Унутрашње-стеновите планете(мањих димензија):Меркур,  Венера, Земља и Марс.</a:t>
            </a:r>
          </a:p>
          <a:p>
            <a:r>
              <a:rPr lang="ru-RU" sz="1600" dirty="0" smtClean="0"/>
              <a:t>Спољашње - гасовито-ледене планете(већих димензија):Јупитер,  Сатурн,  Уран и Нептун.</a:t>
            </a:r>
          </a:p>
        </p:txBody>
      </p:sp>
      <p:pic>
        <p:nvPicPr>
          <p:cNvPr id="1026" name="Picture 2" descr="http://analogija.com/images/nag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3886200" cy="160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tbyil.com/Jupi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76199"/>
            <a:ext cx="4257164" cy="237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" y="3200400"/>
            <a:ext cx="90678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 Категоризација планета: (2006.):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        Планета</a:t>
            </a:r>
            <a:r>
              <a:rPr lang="ru-RU" sz="1400" dirty="0" smtClean="0">
                <a:solidFill>
                  <a:schemeClr val="tx1"/>
                </a:solidFill>
              </a:rPr>
              <a:t> је небеско тело које: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се налази у орбити око Сунца,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има довољну масу да сопственом гравитацијом надвлада силе чврстог тела тако да успостави хидростатичку равнотежу (готово округлог) облика,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и које је очистило околину своје орбите,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нема сопствену светлост  и топлоту.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Патуљаста планета</a:t>
            </a:r>
            <a:r>
              <a:rPr lang="ru-RU" sz="1400" dirty="0" smtClean="0">
                <a:solidFill>
                  <a:schemeClr val="tx1"/>
                </a:solidFill>
              </a:rPr>
              <a:t> је небеско тело које: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се налази у орбити око Сунца,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има довољну масу да сопственом гравитацијом надвлада силе чврстог тела тако да успостави хидростатичку равнотежу (готово округлог) облика (с тим да ће даље одлуке прописати прецизнију границу и сврставати тело или у ову или у неку другу категорију),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није очистило околину своје орбите,</a:t>
            </a:r>
          </a:p>
          <a:p>
            <a:pPr lvl="1"/>
            <a:r>
              <a:rPr lang="ru-RU" sz="1400" dirty="0" smtClean="0">
                <a:solidFill>
                  <a:schemeClr val="tx1"/>
                </a:solidFill>
              </a:rPr>
              <a:t>и које није сателит.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Сви други објекти, осим сателита, који круже око Сунца  су у категорији </a:t>
            </a:r>
            <a:r>
              <a:rPr lang="ru-RU" sz="1400" b="1" dirty="0" smtClean="0">
                <a:solidFill>
                  <a:schemeClr val="tx1"/>
                </a:solidFill>
              </a:rPr>
              <a:t>мала тела Сунчевог система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САТЕЛИТИ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Сателити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трабанти</a:t>
            </a:r>
            <a:endParaRPr lang="en-US" dirty="0"/>
          </a:p>
          <a:p>
            <a:r>
              <a:rPr lang="en-US" dirty="0" err="1"/>
              <a:t>Меркур</a:t>
            </a:r>
            <a:r>
              <a:rPr lang="en-US" dirty="0"/>
              <a:t> и </a:t>
            </a:r>
            <a:r>
              <a:rPr lang="en-US" dirty="0" err="1"/>
              <a:t>Венера</a:t>
            </a:r>
            <a:r>
              <a:rPr lang="en-US" dirty="0"/>
              <a:t> </a:t>
            </a:r>
            <a:r>
              <a:rPr lang="en-US" dirty="0" err="1"/>
              <a:t>немају</a:t>
            </a:r>
            <a:r>
              <a:rPr lang="en-US" dirty="0"/>
              <a:t>, </a:t>
            </a:r>
            <a:r>
              <a:rPr lang="en-US" dirty="0" err="1"/>
              <a:t>Земља</a:t>
            </a:r>
            <a:r>
              <a:rPr lang="en-US" dirty="0"/>
              <a:t> (</a:t>
            </a:r>
            <a:r>
              <a:rPr lang="en-US" dirty="0" err="1"/>
              <a:t>Месец</a:t>
            </a:r>
            <a:r>
              <a:rPr lang="en-US" dirty="0"/>
              <a:t>), </a:t>
            </a:r>
            <a:r>
              <a:rPr lang="en-US" dirty="0" err="1"/>
              <a:t>Марс</a:t>
            </a:r>
            <a:r>
              <a:rPr lang="en-US" dirty="0"/>
              <a:t> (</a:t>
            </a:r>
            <a:r>
              <a:rPr lang="en-US" dirty="0" err="1"/>
              <a:t>Фобос</a:t>
            </a:r>
            <a:r>
              <a:rPr lang="en-US" dirty="0"/>
              <a:t> и </a:t>
            </a:r>
            <a:r>
              <a:rPr lang="en-US" dirty="0" err="1"/>
              <a:t>Дејмос</a:t>
            </a:r>
            <a:r>
              <a:rPr lang="en-US" dirty="0"/>
              <a:t>),</a:t>
            </a:r>
            <a:r>
              <a:rPr lang="en-US" dirty="0" err="1"/>
              <a:t>Јупитер</a:t>
            </a:r>
            <a:r>
              <a:rPr lang="en-US" dirty="0"/>
              <a:t> (63, </a:t>
            </a:r>
            <a:r>
              <a:rPr lang="en-US" dirty="0" err="1"/>
              <a:t>Ио</a:t>
            </a:r>
            <a:r>
              <a:rPr lang="en-US" dirty="0"/>
              <a:t>, </a:t>
            </a:r>
            <a:r>
              <a:rPr lang="en-US" dirty="0" err="1"/>
              <a:t>Европа</a:t>
            </a:r>
            <a:r>
              <a:rPr lang="en-US" dirty="0"/>
              <a:t>, </a:t>
            </a:r>
            <a:r>
              <a:rPr lang="en-US" dirty="0" err="1"/>
              <a:t>Ганимед</a:t>
            </a:r>
            <a:r>
              <a:rPr lang="en-US" dirty="0"/>
              <a:t> и </a:t>
            </a:r>
            <a:r>
              <a:rPr lang="en-US" dirty="0" err="1"/>
              <a:t>Калисто</a:t>
            </a:r>
            <a:r>
              <a:rPr lang="en-US" dirty="0"/>
              <a:t>), </a:t>
            </a:r>
            <a:r>
              <a:rPr lang="en-US" dirty="0" err="1"/>
              <a:t>Сатурн</a:t>
            </a:r>
            <a:r>
              <a:rPr lang="en-US" dirty="0"/>
              <a:t> (33, </a:t>
            </a:r>
            <a:r>
              <a:rPr lang="en-US" dirty="0" err="1"/>
              <a:t>Пан</a:t>
            </a:r>
            <a:r>
              <a:rPr lang="en-US" dirty="0"/>
              <a:t>, </a:t>
            </a:r>
            <a:r>
              <a:rPr lang="en-US" dirty="0" err="1"/>
              <a:t>Атлас</a:t>
            </a:r>
            <a:r>
              <a:rPr lang="en-US" dirty="0"/>
              <a:t>, </a:t>
            </a:r>
            <a:r>
              <a:rPr lang="en-US" dirty="0" err="1"/>
              <a:t>Прометеј</a:t>
            </a:r>
            <a:r>
              <a:rPr lang="en-US" dirty="0"/>
              <a:t>, </a:t>
            </a:r>
            <a:r>
              <a:rPr lang="en-US" dirty="0" err="1"/>
              <a:t>Пандора</a:t>
            </a:r>
            <a:r>
              <a:rPr lang="en-US" dirty="0"/>
              <a:t>), </a:t>
            </a:r>
            <a:r>
              <a:rPr lang="en-US" dirty="0" err="1"/>
              <a:t>Уран</a:t>
            </a:r>
            <a:r>
              <a:rPr lang="en-US" dirty="0"/>
              <a:t> (27, </a:t>
            </a:r>
            <a:r>
              <a:rPr lang="en-US" dirty="0" err="1"/>
              <a:t>Корделија</a:t>
            </a:r>
            <a:r>
              <a:rPr lang="en-US" dirty="0"/>
              <a:t>, </a:t>
            </a:r>
            <a:r>
              <a:rPr lang="en-US" dirty="0" err="1"/>
              <a:t>Офелија</a:t>
            </a:r>
            <a:r>
              <a:rPr lang="en-US" dirty="0"/>
              <a:t>, </a:t>
            </a:r>
            <a:r>
              <a:rPr lang="en-US" dirty="0" err="1"/>
              <a:t>Бјанка</a:t>
            </a:r>
            <a:r>
              <a:rPr lang="en-US" dirty="0"/>
              <a:t>, </a:t>
            </a:r>
            <a:r>
              <a:rPr lang="en-US" dirty="0" err="1"/>
              <a:t>Кресида</a:t>
            </a:r>
            <a:r>
              <a:rPr lang="en-US" dirty="0"/>
              <a:t>, </a:t>
            </a:r>
            <a:r>
              <a:rPr lang="en-US" dirty="0" err="1"/>
              <a:t>Дездемона</a:t>
            </a:r>
            <a:r>
              <a:rPr lang="en-US" dirty="0"/>
              <a:t>, </a:t>
            </a:r>
            <a:r>
              <a:rPr lang="en-US" dirty="0" err="1"/>
              <a:t>Јулија</a:t>
            </a:r>
            <a:r>
              <a:rPr lang="en-US" dirty="0"/>
              <a:t>, </a:t>
            </a:r>
            <a:r>
              <a:rPr lang="en-US" dirty="0" err="1"/>
              <a:t>Порција</a:t>
            </a:r>
            <a:r>
              <a:rPr lang="en-US" dirty="0"/>
              <a:t>, </a:t>
            </a:r>
            <a:r>
              <a:rPr lang="en-US" dirty="0" err="1"/>
              <a:t>Розалинда</a:t>
            </a:r>
            <a:r>
              <a:rPr lang="en-US" dirty="0"/>
              <a:t>, </a:t>
            </a:r>
            <a:r>
              <a:rPr lang="en-US" dirty="0" err="1"/>
              <a:t>Белинда,Аријел,Умбријел</a:t>
            </a:r>
            <a:r>
              <a:rPr lang="en-US" dirty="0"/>
              <a:t>, </a:t>
            </a:r>
            <a:r>
              <a:rPr lang="en-US" dirty="0" err="1"/>
              <a:t>Титанија</a:t>
            </a:r>
            <a:r>
              <a:rPr lang="en-US" dirty="0"/>
              <a:t>, .... </a:t>
            </a:r>
            <a:r>
              <a:rPr lang="en-US" dirty="0" err="1"/>
              <a:t>окретање</a:t>
            </a:r>
            <a:r>
              <a:rPr lang="en-US" dirty="0"/>
              <a:t> </a:t>
            </a:r>
            <a:r>
              <a:rPr lang="en-US" dirty="0" err="1"/>
              <a:t>север</a:t>
            </a:r>
            <a:r>
              <a:rPr lang="en-US" dirty="0"/>
              <a:t> </a:t>
            </a:r>
            <a:r>
              <a:rPr lang="en-US" dirty="0" err="1"/>
              <a:t>југ</a:t>
            </a:r>
            <a:r>
              <a:rPr lang="en-US" dirty="0"/>
              <a:t>),</a:t>
            </a:r>
            <a:r>
              <a:rPr lang="en-US" dirty="0" err="1"/>
              <a:t>Нептун</a:t>
            </a:r>
            <a:r>
              <a:rPr lang="en-US" dirty="0"/>
              <a:t> ( 13, </a:t>
            </a:r>
            <a:r>
              <a:rPr lang="en-US" dirty="0" err="1"/>
              <a:t>Најада</a:t>
            </a:r>
            <a:r>
              <a:rPr lang="en-US" dirty="0"/>
              <a:t>, </a:t>
            </a:r>
            <a:r>
              <a:rPr lang="en-US" dirty="0" err="1"/>
              <a:t>Таласа</a:t>
            </a:r>
            <a:r>
              <a:rPr lang="en-US" dirty="0"/>
              <a:t>, </a:t>
            </a:r>
            <a:r>
              <a:rPr lang="en-US" dirty="0" err="1"/>
              <a:t>Деспина</a:t>
            </a:r>
            <a:r>
              <a:rPr lang="en-US" dirty="0"/>
              <a:t>, </a:t>
            </a:r>
            <a:r>
              <a:rPr lang="en-US" dirty="0" err="1"/>
              <a:t>Галатеа</a:t>
            </a:r>
            <a:r>
              <a:rPr lang="en-US" dirty="0"/>
              <a:t>, </a:t>
            </a:r>
            <a:r>
              <a:rPr lang="en-US" dirty="0" err="1"/>
              <a:t>Лариса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26626" name="Picture 2" descr="http://www.nasa.gov/images/content/414613main_A-train_without.Glor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3666299"/>
            <a:ext cx="6695875" cy="319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prancer.physics.louisville.edu/astrowiki4/images/thumb/f/f1/Jupiters_galilean_satellites.jpg/600px-Jupiters_galilean_satell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76200"/>
            <a:ext cx="5715000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6000" y="6096000"/>
            <a:ext cx="2971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ВЕШТАЧКИ САТЕЛИТИ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МЕСЕЦ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384 000 </a:t>
            </a:r>
            <a:r>
              <a:rPr lang="en-US" dirty="0" err="1"/>
              <a:t>км</a:t>
            </a:r>
            <a:r>
              <a:rPr lang="en-US" dirty="0"/>
              <a:t> </a:t>
            </a:r>
            <a:r>
              <a:rPr lang="en-US" dirty="0" err="1" smtClean="0"/>
              <a:t>средња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  <a:r>
              <a:rPr lang="en-US" dirty="0" smtClean="0"/>
              <a:t> </a:t>
            </a:r>
            <a:r>
              <a:rPr lang="en-US" dirty="0" err="1"/>
              <a:t>удаљеност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Земље</a:t>
            </a:r>
            <a:endParaRPr lang="en-US" dirty="0"/>
          </a:p>
          <a:p>
            <a:r>
              <a:rPr lang="en-US" dirty="0"/>
              <a:t>3476км </a:t>
            </a:r>
            <a:r>
              <a:rPr lang="en-US" dirty="0" err="1"/>
              <a:t>пречник</a:t>
            </a:r>
            <a:endParaRPr lang="en-US" dirty="0"/>
          </a:p>
          <a:p>
            <a:r>
              <a:rPr lang="en-US" dirty="0"/>
              <a:t>1км/</a:t>
            </a:r>
            <a:r>
              <a:rPr lang="en-US" dirty="0" err="1"/>
              <a:t>сек</a:t>
            </a:r>
            <a:r>
              <a:rPr lang="en-US" dirty="0"/>
              <a:t> </a:t>
            </a:r>
            <a:r>
              <a:rPr lang="en-US" dirty="0" err="1"/>
              <a:t>брзина</a:t>
            </a:r>
            <a:r>
              <a:rPr lang="en-US" dirty="0"/>
              <a:t> </a:t>
            </a:r>
            <a:r>
              <a:rPr lang="en-US" dirty="0" err="1"/>
              <a:t>орбитална</a:t>
            </a:r>
            <a:r>
              <a:rPr lang="en-US" dirty="0"/>
              <a:t> </a:t>
            </a:r>
            <a:r>
              <a:rPr lang="en-US" dirty="0" err="1"/>
              <a:t>брзина</a:t>
            </a:r>
            <a:endParaRPr lang="en-US" dirty="0"/>
          </a:p>
          <a:p>
            <a:r>
              <a:rPr lang="en-US" dirty="0" err="1"/>
              <a:t>ротација</a:t>
            </a:r>
            <a:r>
              <a:rPr lang="en-US" dirty="0"/>
              <a:t> 27 </a:t>
            </a:r>
            <a:r>
              <a:rPr lang="en-US" dirty="0" err="1"/>
              <a:t>дана</a:t>
            </a:r>
            <a:r>
              <a:rPr lang="en-US" dirty="0"/>
              <a:t> 7 </a:t>
            </a:r>
            <a:r>
              <a:rPr lang="en-US" dirty="0" err="1"/>
              <a:t>сати</a:t>
            </a:r>
            <a:r>
              <a:rPr lang="en-US" dirty="0"/>
              <a:t> 43 </a:t>
            </a:r>
            <a:r>
              <a:rPr lang="en-US" dirty="0" err="1"/>
              <a:t>минута</a:t>
            </a:r>
            <a:r>
              <a:rPr lang="en-US" dirty="0"/>
              <a:t> 12 </a:t>
            </a:r>
            <a:r>
              <a:rPr lang="en-US" dirty="0" err="1"/>
              <a:t>секунди</a:t>
            </a:r>
            <a:endParaRPr lang="en-US" dirty="0"/>
          </a:p>
          <a:p>
            <a:r>
              <a:rPr lang="en-US" dirty="0" err="1"/>
              <a:t>Невидљива</a:t>
            </a:r>
            <a:r>
              <a:rPr lang="en-US" dirty="0"/>
              <a:t> </a:t>
            </a:r>
            <a:r>
              <a:rPr lang="en-US" dirty="0" err="1"/>
              <a:t>страна</a:t>
            </a:r>
            <a:r>
              <a:rPr lang="en-US" dirty="0"/>
              <a:t> </a:t>
            </a:r>
            <a:r>
              <a:rPr lang="en-US" dirty="0" err="1"/>
              <a:t>одељена</a:t>
            </a:r>
            <a:r>
              <a:rPr lang="en-US" dirty="0"/>
              <a:t> </a:t>
            </a:r>
            <a:r>
              <a:rPr lang="en-US" dirty="0" err="1" smtClean="0"/>
              <a:t>линијом</a:t>
            </a:r>
            <a:r>
              <a:rPr lang="sr-Cyrl-RS" dirty="0" smtClean="0"/>
              <a:t> -</a:t>
            </a:r>
            <a:r>
              <a:rPr lang="en-US" dirty="0" err="1" smtClean="0"/>
              <a:t>терминатор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err="1" smtClean="0"/>
              <a:t>Помрачење</a:t>
            </a:r>
            <a:r>
              <a:rPr lang="en-US" dirty="0" smtClean="0"/>
              <a:t> </a:t>
            </a:r>
            <a:r>
              <a:rPr lang="en-US" dirty="0" err="1"/>
              <a:t>Месеца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Месечеве</a:t>
            </a:r>
            <a:r>
              <a:rPr lang="en-US" dirty="0"/>
              <a:t> </a:t>
            </a:r>
            <a:r>
              <a:rPr lang="en-US" dirty="0" err="1"/>
              <a:t>мене-пун</a:t>
            </a:r>
            <a:r>
              <a:rPr lang="en-US" dirty="0"/>
              <a:t> </a:t>
            </a:r>
            <a:r>
              <a:rPr lang="en-US" dirty="0" err="1" smtClean="0"/>
              <a:t>месец</a:t>
            </a:r>
            <a:r>
              <a:rPr lang="sr-Cyrl-RS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уштап</a:t>
            </a:r>
            <a:r>
              <a:rPr lang="en-US" dirty="0"/>
              <a:t>. </a:t>
            </a:r>
            <a:r>
              <a:rPr lang="en-US" dirty="0" err="1"/>
              <a:t>Планински</a:t>
            </a:r>
            <a:r>
              <a:rPr lang="en-US" dirty="0"/>
              <a:t> </a:t>
            </a:r>
            <a:r>
              <a:rPr lang="en-US" dirty="0" err="1"/>
              <a:t>венци</a:t>
            </a:r>
            <a:r>
              <a:rPr lang="en-US" dirty="0"/>
              <a:t> 6000м </a:t>
            </a:r>
            <a:r>
              <a:rPr lang="en-US" dirty="0" err="1"/>
              <a:t>висине</a:t>
            </a:r>
            <a:r>
              <a:rPr lang="en-US" dirty="0"/>
              <a:t> а </a:t>
            </a:r>
            <a:r>
              <a:rPr lang="en-US" dirty="0" err="1"/>
              <a:t>највиша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јужног</a:t>
            </a:r>
            <a:r>
              <a:rPr lang="en-US" dirty="0"/>
              <a:t> </a:t>
            </a:r>
            <a:r>
              <a:rPr lang="en-US" dirty="0" err="1"/>
              <a:t>пола,носе</a:t>
            </a:r>
            <a:r>
              <a:rPr lang="en-US" dirty="0"/>
              <a:t> </a:t>
            </a:r>
            <a:r>
              <a:rPr lang="en-US" dirty="0" err="1"/>
              <a:t>називе</a:t>
            </a:r>
            <a:r>
              <a:rPr lang="en-US" dirty="0"/>
              <a:t> </a:t>
            </a:r>
            <a:r>
              <a:rPr lang="en-US" dirty="0" err="1"/>
              <a:t>планинских</a:t>
            </a:r>
            <a:r>
              <a:rPr lang="en-US" dirty="0"/>
              <a:t> </a:t>
            </a:r>
            <a:r>
              <a:rPr lang="en-US" dirty="0" err="1"/>
              <a:t>венаца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Земљи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r>
              <a:rPr lang="sr-Cyrl-RS" dirty="0" smtClean="0"/>
              <a:t>Н</a:t>
            </a:r>
            <a:r>
              <a:rPr lang="en-US" dirty="0" err="1" smtClean="0"/>
              <a:t>ајвећи</a:t>
            </a:r>
            <a:r>
              <a:rPr lang="sr-Cyrl-RS" dirty="0" smtClean="0"/>
              <a:t> је</a:t>
            </a:r>
            <a:r>
              <a:rPr lang="en-US" dirty="0" smtClean="0"/>
              <a:t> </a:t>
            </a:r>
            <a:r>
              <a:rPr lang="en-US" dirty="0" err="1"/>
              <a:t>Клаудијев</a:t>
            </a:r>
            <a:r>
              <a:rPr lang="en-US" dirty="0"/>
              <a:t> </a:t>
            </a:r>
            <a:r>
              <a:rPr lang="en-US" dirty="0" err="1"/>
              <a:t>кратер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Окреће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тројако</a:t>
            </a:r>
            <a:r>
              <a:rPr lang="en-US" dirty="0"/>
              <a:t>: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осе</a:t>
            </a:r>
            <a:r>
              <a:rPr lang="en-US" dirty="0"/>
              <a:t> и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Земље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исти</a:t>
            </a:r>
            <a:r>
              <a:rPr lang="en-US" dirty="0"/>
              <a:t> </a:t>
            </a:r>
            <a:r>
              <a:rPr lang="en-US" dirty="0" err="1"/>
              <a:t>број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 - </a:t>
            </a:r>
            <a:r>
              <a:rPr lang="en-US" dirty="0" err="1"/>
              <a:t>месец</a:t>
            </a:r>
            <a:r>
              <a:rPr lang="en-US" dirty="0"/>
              <a:t> </a:t>
            </a:r>
            <a:r>
              <a:rPr lang="en-US" dirty="0" err="1"/>
              <a:t>дана</a:t>
            </a:r>
            <a:r>
              <a:rPr lang="en-US" dirty="0"/>
              <a:t>  а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Сунца</a:t>
            </a:r>
            <a:r>
              <a:rPr lang="en-US" dirty="0"/>
              <a:t> 365 </a:t>
            </a:r>
            <a:r>
              <a:rPr lang="en-US" dirty="0" err="1"/>
              <a:t>дана</a:t>
            </a:r>
            <a:r>
              <a:rPr lang="en-US" dirty="0"/>
              <a:t>.</a:t>
            </a:r>
          </a:p>
          <a:p>
            <a:r>
              <a:rPr lang="en-US" dirty="0" err="1"/>
              <a:t>Последице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и </a:t>
            </a:r>
            <a:r>
              <a:rPr lang="en-US" dirty="0" err="1"/>
              <a:t>плима</a:t>
            </a:r>
            <a:r>
              <a:rPr lang="en-US" dirty="0"/>
              <a:t> и </a:t>
            </a:r>
            <a:r>
              <a:rPr lang="en-US" dirty="0" err="1"/>
              <a:t>осека</a:t>
            </a:r>
            <a:r>
              <a:rPr lang="en-US" dirty="0"/>
              <a:t> (</a:t>
            </a:r>
            <a:r>
              <a:rPr lang="en-US" dirty="0" err="1"/>
              <a:t>морска</a:t>
            </a:r>
            <a:r>
              <a:rPr lang="en-US" dirty="0"/>
              <a:t> </a:t>
            </a:r>
            <a:r>
              <a:rPr lang="en-US" dirty="0" err="1"/>
              <a:t>доба</a:t>
            </a:r>
            <a:r>
              <a:rPr lang="en-US" dirty="0"/>
              <a:t>).</a:t>
            </a:r>
          </a:p>
          <a:p>
            <a:r>
              <a:rPr lang="en-US" dirty="0" err="1"/>
              <a:t>Први</a:t>
            </a:r>
            <a:r>
              <a:rPr lang="en-US" dirty="0"/>
              <a:t> </a:t>
            </a:r>
            <a:r>
              <a:rPr lang="en-US" dirty="0" err="1"/>
              <a:t>изглед</a:t>
            </a:r>
            <a:r>
              <a:rPr lang="en-US" dirty="0"/>
              <a:t> </a:t>
            </a:r>
            <a:r>
              <a:rPr lang="en-US" dirty="0" err="1"/>
              <a:t>Месеца</a:t>
            </a:r>
            <a:r>
              <a:rPr lang="en-US" dirty="0"/>
              <a:t> </a:t>
            </a:r>
            <a:r>
              <a:rPr lang="en-US" dirty="0" err="1"/>
              <a:t>видео</a:t>
            </a:r>
            <a:r>
              <a:rPr lang="en-US" dirty="0"/>
              <a:t> </a:t>
            </a:r>
            <a:r>
              <a:rPr lang="en-US" dirty="0" err="1"/>
              <a:t>Галилеј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7652" name="Picture 4" descr="http://www.independent.co.uk/incoming/article9659827.ece/alternates/w620/Supermoon-goo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52197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AutoShape 2" descr="https://hdwallpapers.cat/wallpaper_3840x2160/romantic_night_full_moon_couple_love_sky_ultra_3840x2160_hd-wallpaper-17431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s://hdwallpapers.cat/wallpaper_3840x2160/romantic_night_full_moon_couple_love_sky_ultra_3840x2160_hd-wallpaper-17431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76201"/>
            <a:ext cx="4191000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ПОМРАЧЕЊЕ МЕСЕЦА И СУНЦА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7894" name="Picture 6" descr="http://joshblackman.com/blog/wp-content/uploads/2014/04/eclipse-lunar-geom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44577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ppt-lt.crystalgraphics.com/lt_solareclipse_am_13_powerpoint_templates_title_sli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32400" y="3124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http://www.biblebelievers.org.au/images/eclip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24299"/>
            <a:ext cx="5715000" cy="28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638800" y="5181600"/>
            <a:ext cx="28956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Корона видљива при потпуном помрачењу Сунца</a:t>
            </a:r>
            <a:endParaRPr lang="en-US" b="1" dirty="0"/>
          </a:p>
        </p:txBody>
      </p:sp>
      <p:pic>
        <p:nvPicPr>
          <p:cNvPr id="10" name="Picture 2" descr="http://yoganonymous.com/system/image_assets/images/000/004/427/original/Screen-Shot-2014-01-27-at-3.02.02-P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838200"/>
            <a:ext cx="4267200" cy="223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495800" y="2438400"/>
            <a:ext cx="2819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Месечеве мене или фазе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Васиона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свемир</a:t>
            </a:r>
            <a:r>
              <a:rPr lang="en-US" dirty="0"/>
              <a:t>, </a:t>
            </a:r>
            <a:r>
              <a:rPr lang="en-US" dirty="0" err="1"/>
              <a:t>космос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таман</a:t>
            </a:r>
            <a:r>
              <a:rPr lang="en-US" dirty="0"/>
              <a:t>, </a:t>
            </a:r>
            <a:r>
              <a:rPr lang="en-US" dirty="0" err="1"/>
              <a:t>безваздушни,хладан</a:t>
            </a:r>
            <a:r>
              <a:rPr lang="en-US" dirty="0"/>
              <a:t> </a:t>
            </a:r>
            <a:r>
              <a:rPr lang="en-US" dirty="0" err="1"/>
              <a:t>простор</a:t>
            </a:r>
            <a:r>
              <a:rPr lang="en-US" dirty="0"/>
              <a:t> у </a:t>
            </a:r>
            <a:r>
              <a:rPr lang="en-US" dirty="0" err="1"/>
              <a:t>коме</a:t>
            </a:r>
            <a:r>
              <a:rPr lang="en-US" dirty="0"/>
              <a:t> </a:t>
            </a:r>
            <a:r>
              <a:rPr lang="en-US" dirty="0" err="1"/>
              <a:t>лебде</a:t>
            </a:r>
            <a:r>
              <a:rPr lang="en-US" dirty="0"/>
              <a:t> </a:t>
            </a:r>
            <a:r>
              <a:rPr lang="en-US" dirty="0" err="1"/>
              <a:t>небеска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23554" name="Picture 2" descr="http://bs1.imghost.nu/images/1/981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905000"/>
            <a:ext cx="7696201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810000" cy="1096962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КОМЕТЕ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5943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Комете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зевезде</a:t>
            </a:r>
            <a:r>
              <a:rPr lang="en-US" b="1" dirty="0"/>
              <a:t> </a:t>
            </a:r>
            <a:r>
              <a:rPr lang="en-US" b="1" dirty="0" err="1"/>
              <a:t>репатице</a:t>
            </a:r>
            <a:endParaRPr lang="en-US" dirty="0"/>
          </a:p>
          <a:p>
            <a:r>
              <a:rPr lang="en-US" dirty="0" err="1"/>
              <a:t>Тамна</a:t>
            </a:r>
            <a:r>
              <a:rPr lang="en-US" dirty="0"/>
              <a:t> и </a:t>
            </a:r>
            <a:r>
              <a:rPr lang="en-US" dirty="0" err="1"/>
              <a:t>хладна</a:t>
            </a:r>
            <a:r>
              <a:rPr lang="en-US" dirty="0"/>
              <a:t> </a:t>
            </a:r>
            <a:r>
              <a:rPr lang="en-US" dirty="0" err="1"/>
              <a:t>небеска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коме</a:t>
            </a:r>
            <a:r>
              <a:rPr lang="en-US" dirty="0"/>
              <a:t> (</a:t>
            </a:r>
            <a:r>
              <a:rPr lang="en-US" dirty="0" err="1"/>
              <a:t>главе</a:t>
            </a:r>
            <a:r>
              <a:rPr lang="en-US" dirty="0"/>
              <a:t>) и </a:t>
            </a:r>
            <a:r>
              <a:rPr lang="en-US" dirty="0" err="1"/>
              <a:t>репа</a:t>
            </a:r>
            <a:r>
              <a:rPr lang="en-US" dirty="0"/>
              <a:t> </a:t>
            </a:r>
            <a:r>
              <a:rPr lang="en-US" dirty="0" err="1"/>
              <a:t>дужине</a:t>
            </a:r>
            <a:r>
              <a:rPr lang="en-US" dirty="0"/>
              <a:t> </a:t>
            </a:r>
            <a:r>
              <a:rPr lang="en-US" dirty="0" err="1"/>
              <a:t>десетине</a:t>
            </a:r>
            <a:r>
              <a:rPr lang="en-US" dirty="0"/>
              <a:t> </a:t>
            </a:r>
            <a:r>
              <a:rPr lang="en-US" dirty="0" err="1"/>
              <a:t>милиона</a:t>
            </a:r>
            <a:r>
              <a:rPr lang="en-US" dirty="0"/>
              <a:t> </a:t>
            </a:r>
            <a:r>
              <a:rPr lang="en-US" dirty="0" err="1"/>
              <a:t>километара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 smtClean="0"/>
              <a:t>гасова</a:t>
            </a:r>
            <a:endParaRPr lang="sr-Cyrl-RS" dirty="0" smtClean="0"/>
          </a:p>
          <a:p>
            <a:r>
              <a:rPr lang="sr-Cyrl-RS" dirty="0" smtClean="0"/>
              <a:t>Састављене од</a:t>
            </a:r>
            <a:r>
              <a:rPr lang="en-US" dirty="0" smtClean="0"/>
              <a:t> </a:t>
            </a:r>
            <a:r>
              <a:rPr lang="en-US" dirty="0" err="1"/>
              <a:t>прашине</a:t>
            </a:r>
            <a:r>
              <a:rPr lang="en-US" dirty="0"/>
              <a:t> и </a:t>
            </a:r>
            <a:r>
              <a:rPr lang="en-US" dirty="0" err="1"/>
              <a:t>леда</a:t>
            </a:r>
            <a:r>
              <a:rPr lang="en-US" dirty="0"/>
              <a:t> 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видљиве</a:t>
            </a:r>
            <a:r>
              <a:rPr lang="en-US" dirty="0"/>
              <a:t> </a:t>
            </a:r>
            <a:r>
              <a:rPr lang="en-US" dirty="0" err="1"/>
              <a:t>када</a:t>
            </a:r>
            <a:r>
              <a:rPr lang="en-US" dirty="0"/>
              <a:t> </a:t>
            </a:r>
            <a:r>
              <a:rPr lang="en-US" dirty="0" err="1"/>
              <a:t>приђу</a:t>
            </a:r>
            <a:r>
              <a:rPr lang="en-US" dirty="0"/>
              <a:t> </a:t>
            </a:r>
            <a:r>
              <a:rPr lang="en-US" dirty="0" err="1" smtClean="0"/>
              <a:t>сунцу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err="1" smtClean="0"/>
              <a:t>Енке</a:t>
            </a:r>
            <a:r>
              <a:rPr lang="en-US" dirty="0" smtClean="0"/>
              <a:t> </a:t>
            </a:r>
            <a:r>
              <a:rPr lang="en-US" dirty="0" err="1"/>
              <a:t>сваке</a:t>
            </a:r>
            <a:r>
              <a:rPr lang="en-US" dirty="0"/>
              <a:t> 3 </a:t>
            </a:r>
            <a:r>
              <a:rPr lang="en-US" dirty="0" err="1" smtClean="0"/>
              <a:t>године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/>
              <a:t>Халејева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76 </a:t>
            </a:r>
            <a:r>
              <a:rPr lang="en-US" dirty="0" err="1"/>
              <a:t>година</a:t>
            </a:r>
            <a:r>
              <a:rPr lang="en-US" dirty="0"/>
              <a:t> а </a:t>
            </a:r>
            <a:r>
              <a:rPr lang="en-US" dirty="0" err="1"/>
              <a:t>последњи</a:t>
            </a:r>
            <a:r>
              <a:rPr lang="en-US" dirty="0"/>
              <a:t> 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пут</a:t>
            </a:r>
            <a:r>
              <a:rPr lang="en-US" dirty="0" smtClean="0"/>
              <a:t> </a:t>
            </a:r>
            <a:r>
              <a:rPr lang="en-US" dirty="0" err="1"/>
              <a:t>прошла</a:t>
            </a:r>
            <a:r>
              <a:rPr lang="en-US" dirty="0"/>
              <a:t> 1986.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8674" name="Picture 2" descr="http://sci.esa.int/science-e-media/img/c6/giotto1%20slid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1" y="76200"/>
            <a:ext cx="4038600" cy="301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thenightskyguy.com/wp-content/uploads/2009/10/halleycomet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4393690"/>
            <a:ext cx="3143250" cy="24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oocities.org/pipeline/4966/halley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838200"/>
            <a:ext cx="3733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uncovercalifornia.com/sites/default/files/styles/large/public/field/image/Halley-comet.jpg?itok=uap9kv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2408" y="2590800"/>
            <a:ext cx="2529192" cy="18573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886200" cy="6172200"/>
          </a:xfrm>
        </p:spPr>
        <p:txBody>
          <a:bodyPr>
            <a:normAutofit/>
          </a:bodyPr>
          <a:lstStyle/>
          <a:p>
            <a:r>
              <a:rPr lang="en-US" b="1" dirty="0" err="1"/>
              <a:t>Аристотеловско</a:t>
            </a:r>
            <a:r>
              <a:rPr lang="en-US" b="1" dirty="0"/>
              <a:t> -</a:t>
            </a:r>
            <a:r>
              <a:rPr lang="en-US" b="1" dirty="0" err="1"/>
              <a:t>Птоломејев</a:t>
            </a:r>
            <a:r>
              <a:rPr lang="en-US" b="1" dirty="0"/>
              <a:t> </a:t>
            </a:r>
            <a:r>
              <a:rPr lang="en-US" b="1" dirty="0" err="1"/>
              <a:t>систем</a:t>
            </a:r>
            <a:r>
              <a:rPr lang="en-US" b="1" dirty="0"/>
              <a:t> </a:t>
            </a:r>
            <a:r>
              <a:rPr lang="en-US" b="1" dirty="0" err="1" smtClean="0"/>
              <a:t>геоцентрични</a:t>
            </a:r>
            <a:endParaRPr lang="sr-Cyrl-R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Никола</a:t>
            </a:r>
            <a:r>
              <a:rPr lang="en-US" b="1" dirty="0" smtClean="0"/>
              <a:t> </a:t>
            </a:r>
            <a:r>
              <a:rPr lang="sr-Cyrl-RS" b="1" dirty="0" smtClean="0"/>
              <a:t>Коперник </a:t>
            </a:r>
            <a:r>
              <a:rPr lang="en-US" b="1" dirty="0" smtClean="0"/>
              <a:t>(1473-1543</a:t>
            </a:r>
            <a:r>
              <a:rPr lang="en-US" b="1" dirty="0"/>
              <a:t>)-</a:t>
            </a:r>
            <a:r>
              <a:rPr lang="en-US" b="1" dirty="0" err="1"/>
              <a:t>хелиоцентрични</a:t>
            </a:r>
            <a:r>
              <a:rPr lang="en-US" b="1" dirty="0"/>
              <a:t> </a:t>
            </a:r>
            <a:r>
              <a:rPr lang="en-US" b="1" dirty="0" err="1" smtClean="0"/>
              <a:t>систем</a:t>
            </a:r>
            <a:endParaRPr lang="sr-Cyrl-RS" b="1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9698" name="Picture 2" descr="http://blogs.ua.es/cienciaytecnologiadelxvi/files/2012/12/608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"/>
            <a:ext cx="5391150" cy="381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91000" y="4114800"/>
            <a:ext cx="4953000" cy="266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800" b="1" dirty="0" smtClean="0">
              <a:solidFill>
                <a:srgbClr val="002060"/>
              </a:solidFill>
            </a:endParaRP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Галилео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Галилеј</a:t>
            </a:r>
            <a:r>
              <a:rPr lang="en-US" sz="2800" b="1" dirty="0" smtClean="0">
                <a:solidFill>
                  <a:srgbClr val="002060"/>
                </a:solidFill>
              </a:rPr>
              <a:t> 1610- </a:t>
            </a:r>
            <a:r>
              <a:rPr lang="sr-Cyrl-R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телескоп</a:t>
            </a:r>
            <a:endParaRPr lang="sr-Cyrl-RS" sz="2800" b="1" dirty="0" smtClean="0">
              <a:solidFill>
                <a:srgbClr val="002060"/>
              </a:solidFill>
            </a:endParaRPr>
          </a:p>
          <a:p>
            <a:endParaRPr lang="sr-Cyrl-R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Јохан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Кеплер</a:t>
            </a:r>
            <a:r>
              <a:rPr lang="en-US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</a:rPr>
              <a:t>друга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пол</a:t>
            </a:r>
            <a:r>
              <a:rPr lang="sr-Cyrl-RS" sz="2800" b="1" dirty="0" smtClean="0">
                <a:solidFill>
                  <a:srgbClr val="002060"/>
                </a:solidFill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</a:rPr>
              <a:t>16 в)-</a:t>
            </a:r>
            <a:r>
              <a:rPr lang="en-US" sz="2800" b="1" dirty="0" err="1" smtClean="0">
                <a:solidFill>
                  <a:srgbClr val="002060"/>
                </a:solidFill>
              </a:rPr>
              <a:t>елипсасте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путање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планета</a:t>
            </a:r>
            <a:endParaRPr lang="sr-Cyrl-R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9700" name="Picture 4" descr="http://gideonburton.typepad.com/.a/6a00d834555fde69e201156fa343c3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38600"/>
            <a:ext cx="2381250" cy="2667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038600" cy="216376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МЕРЕЊЕ ОБИМА И ВЕЛИЧИНЕ ЗЕМЉЕ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5344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Ератостен</a:t>
            </a:r>
            <a:r>
              <a:rPr lang="en-US" dirty="0"/>
              <a:t>, </a:t>
            </a:r>
            <a:r>
              <a:rPr lang="en-US" dirty="0" err="1"/>
              <a:t>књижар</a:t>
            </a:r>
            <a:r>
              <a:rPr lang="en-US" dirty="0"/>
              <a:t> </a:t>
            </a:r>
            <a:r>
              <a:rPr lang="en-US" dirty="0" err="1"/>
              <a:t>Александријске</a:t>
            </a:r>
            <a:r>
              <a:rPr lang="en-US" dirty="0"/>
              <a:t> 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библиотеке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први</a:t>
            </a:r>
            <a:r>
              <a:rPr lang="en-US" dirty="0"/>
              <a:t> </a:t>
            </a:r>
            <a:r>
              <a:rPr lang="en-US" dirty="0" err="1"/>
              <a:t>измерио</a:t>
            </a:r>
            <a:r>
              <a:rPr lang="en-US" dirty="0"/>
              <a:t> </a:t>
            </a:r>
            <a:r>
              <a:rPr lang="sr-Cyrl-RS" dirty="0" err="1" smtClean="0"/>
              <a:t>З</a:t>
            </a:r>
            <a:r>
              <a:rPr lang="en-US" dirty="0" err="1" smtClean="0"/>
              <a:t>емљу</a:t>
            </a:r>
            <a:r>
              <a:rPr lang="en-US" dirty="0" smtClean="0"/>
              <a:t> </a:t>
            </a:r>
            <a:r>
              <a:rPr lang="en-US" dirty="0"/>
              <a:t>200г </a:t>
            </a:r>
            <a:r>
              <a:rPr lang="en-US" dirty="0" err="1"/>
              <a:t>пне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sr-Cyrl-RS" dirty="0" err="1" smtClean="0"/>
              <a:t>А</a:t>
            </a:r>
            <a:r>
              <a:rPr lang="en-US" dirty="0" err="1" smtClean="0"/>
              <a:t>суану</a:t>
            </a:r>
            <a:r>
              <a:rPr lang="en-US" dirty="0" smtClean="0"/>
              <a:t> </a:t>
            </a:r>
            <a:r>
              <a:rPr lang="sr-Cyrl-RS" dirty="0" smtClean="0"/>
              <a:t>када је </a:t>
            </a:r>
            <a:r>
              <a:rPr lang="en-US" dirty="0" err="1" smtClean="0"/>
              <a:t>сунце</a:t>
            </a:r>
            <a:r>
              <a:rPr lang="sr-Cyrl-RS" dirty="0" smtClean="0"/>
              <a:t> било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зениту</a:t>
            </a:r>
            <a:r>
              <a:rPr lang="en-US" dirty="0"/>
              <a:t> </a:t>
            </a:r>
            <a:r>
              <a:rPr lang="sr-Cyrl-RS" dirty="0" smtClean="0"/>
              <a:t>видео је његов одраз </a:t>
            </a:r>
            <a:r>
              <a:rPr lang="en-US" dirty="0" smtClean="0"/>
              <a:t> </a:t>
            </a:r>
            <a:r>
              <a:rPr lang="sr-Cyrl-RS" dirty="0" smtClean="0"/>
              <a:t>у бунару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Александрији</a:t>
            </a:r>
            <a:r>
              <a:rPr lang="en-US" dirty="0"/>
              <a:t> 5000 </a:t>
            </a:r>
            <a:r>
              <a:rPr lang="en-US" dirty="0" err="1"/>
              <a:t>стадијума</a:t>
            </a:r>
            <a:r>
              <a:rPr lang="en-US" dirty="0"/>
              <a:t> </a:t>
            </a:r>
            <a:r>
              <a:rPr lang="en-US" dirty="0" err="1" smtClean="0"/>
              <a:t>северније</a:t>
            </a:r>
            <a:r>
              <a:rPr lang="sr-Cyrl-RS" dirty="0" smtClean="0"/>
              <a:t> </a:t>
            </a:r>
            <a:r>
              <a:rPr lang="en-US" dirty="0" smtClean="0"/>
              <a:t>(1 </a:t>
            </a:r>
            <a:r>
              <a:rPr lang="en-US" dirty="0" err="1"/>
              <a:t>стадијум</a:t>
            </a:r>
            <a:r>
              <a:rPr lang="en-US" dirty="0"/>
              <a:t> </a:t>
            </a:r>
            <a:r>
              <a:rPr lang="en-US" dirty="0" smtClean="0"/>
              <a:t>150</a:t>
            </a:r>
            <a:r>
              <a:rPr lang="sr-Latn-RS" dirty="0" smtClean="0"/>
              <a:t>m</a:t>
            </a:r>
            <a:r>
              <a:rPr lang="en-US" dirty="0" smtClean="0"/>
              <a:t>) </a:t>
            </a:r>
            <a:r>
              <a:rPr lang="en-US" dirty="0" err="1"/>
              <a:t>Сунце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зенита</a:t>
            </a:r>
            <a:r>
              <a:rPr lang="en-US" dirty="0"/>
              <a:t> 7,2 </a:t>
            </a:r>
            <a:r>
              <a:rPr lang="en-US" dirty="0" err="1"/>
              <a:t>лучна</a:t>
            </a:r>
            <a:r>
              <a:rPr lang="en-US" dirty="0"/>
              <a:t> </a:t>
            </a:r>
            <a:r>
              <a:rPr lang="sr-Cyrl-RS" dirty="0" smtClean="0"/>
              <a:t>ст</a:t>
            </a:r>
            <a:r>
              <a:rPr lang="en-US" dirty="0" err="1" smtClean="0"/>
              <a:t>епена</a:t>
            </a:r>
            <a:r>
              <a:rPr lang="en-US" dirty="0" smtClean="0"/>
              <a:t> </a:t>
            </a:r>
            <a:r>
              <a:rPr lang="en-US" dirty="0" err="1" smtClean="0"/>
              <a:t>гледајући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средишта</a:t>
            </a:r>
            <a:r>
              <a:rPr lang="en-US" dirty="0" smtClean="0"/>
              <a:t> </a:t>
            </a:r>
            <a:r>
              <a:rPr lang="en-US" dirty="0" err="1" smtClean="0"/>
              <a:t>Земље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одредио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дужини</a:t>
            </a:r>
            <a:r>
              <a:rPr lang="en-US" dirty="0"/>
              <a:t> </a:t>
            </a:r>
            <a:r>
              <a:rPr lang="en-US" dirty="0" err="1"/>
              <a:t>косог</a:t>
            </a:r>
            <a:r>
              <a:rPr lang="en-US" dirty="0"/>
              <a:t> </a:t>
            </a:r>
            <a:r>
              <a:rPr lang="en-US" dirty="0" err="1"/>
              <a:t>штапа</a:t>
            </a:r>
            <a:r>
              <a:rPr lang="en-US" dirty="0" smtClean="0"/>
              <a:t>).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/>
              <a:t>значи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360/7,2=50 </a:t>
            </a:r>
            <a:r>
              <a:rPr lang="en-US" dirty="0" err="1"/>
              <a:t>пута</a:t>
            </a:r>
            <a:r>
              <a:rPr lang="en-US" dirty="0"/>
              <a:t> </a:t>
            </a:r>
            <a:r>
              <a:rPr lang="en-US" dirty="0" err="1"/>
              <a:t>дужа</a:t>
            </a:r>
            <a:r>
              <a:rPr lang="en-US" dirty="0"/>
              <a:t> </a:t>
            </a:r>
            <a:r>
              <a:rPr lang="en-US" dirty="0" err="1"/>
              <a:t>удаљеност</a:t>
            </a:r>
            <a:r>
              <a:rPr lang="en-US" dirty="0"/>
              <a:t> </a:t>
            </a:r>
            <a:r>
              <a:rPr lang="en-US" dirty="0" err="1"/>
              <a:t>између</a:t>
            </a:r>
            <a:r>
              <a:rPr lang="en-US" dirty="0"/>
              <a:t> </a:t>
            </a:r>
            <a:r>
              <a:rPr lang="en-US" dirty="0" err="1"/>
              <a:t>тих</a:t>
            </a:r>
            <a:r>
              <a:rPr lang="en-US" dirty="0"/>
              <a:t> </a:t>
            </a:r>
            <a:r>
              <a:rPr lang="en-US" dirty="0" err="1" smtClean="0"/>
              <a:t>градова</a:t>
            </a:r>
            <a:r>
              <a:rPr lang="sr-Cyrl-RS" dirty="0" smtClean="0"/>
              <a:t>, однодно</a:t>
            </a:r>
            <a:r>
              <a:rPr lang="en-US" dirty="0" smtClean="0"/>
              <a:t> </a:t>
            </a:r>
            <a:r>
              <a:rPr lang="en-US" dirty="0"/>
              <a:t>250 000стадијума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даје</a:t>
            </a:r>
            <a:r>
              <a:rPr lang="en-US" dirty="0"/>
              <a:t> </a:t>
            </a:r>
            <a:r>
              <a:rPr lang="en-US" dirty="0" err="1"/>
              <a:t>полупречник</a:t>
            </a:r>
            <a:r>
              <a:rPr lang="en-US" dirty="0"/>
              <a:t> </a:t>
            </a:r>
            <a:r>
              <a:rPr lang="en-US" dirty="0" err="1"/>
              <a:t>Земље</a:t>
            </a:r>
            <a:r>
              <a:rPr lang="en-US" dirty="0"/>
              <a:t> </a:t>
            </a:r>
            <a:r>
              <a:rPr lang="en-US" dirty="0" smtClean="0"/>
              <a:t>6000</a:t>
            </a:r>
            <a:r>
              <a:rPr lang="sr-Latn-RS" dirty="0" smtClean="0"/>
              <a:t>km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тачно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smtClean="0"/>
              <a:t>6378</a:t>
            </a:r>
            <a:r>
              <a:rPr lang="sr-Latn-RS" dirty="0" smtClean="0"/>
              <a:t>km</a:t>
            </a:r>
            <a:r>
              <a:rPr lang="en-US" dirty="0" smtClean="0"/>
              <a:t>). 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Следећих</a:t>
            </a:r>
            <a:r>
              <a:rPr lang="en-US" dirty="0" smtClean="0"/>
              <a:t> </a:t>
            </a:r>
            <a:r>
              <a:rPr lang="en-US" dirty="0"/>
              <a:t>15 </a:t>
            </a:r>
            <a:r>
              <a:rPr lang="en-US" dirty="0" err="1"/>
              <a:t>векова</a:t>
            </a:r>
            <a:r>
              <a:rPr lang="en-US" dirty="0"/>
              <a:t> </a:t>
            </a:r>
            <a:r>
              <a:rPr lang="en-US" dirty="0" err="1"/>
              <a:t>нико</a:t>
            </a:r>
            <a:r>
              <a:rPr lang="en-US" dirty="0"/>
              <a:t> </a:t>
            </a:r>
            <a:r>
              <a:rPr lang="en-US" dirty="0" err="1"/>
              <a:t>није</a:t>
            </a:r>
            <a:r>
              <a:rPr lang="en-US" dirty="0"/>
              <a:t> у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веровао</a:t>
            </a:r>
            <a:r>
              <a:rPr lang="en-US" dirty="0"/>
              <a:t>. </a:t>
            </a:r>
            <a:r>
              <a:rPr lang="sr-Cyrl-RS" dirty="0" err="1" smtClean="0"/>
              <a:t>Д</a:t>
            </a:r>
            <a:r>
              <a:rPr lang="en-US" dirty="0" smtClean="0"/>
              <a:t>а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Колумбо</a:t>
            </a:r>
            <a:r>
              <a:rPr lang="en-US" dirty="0"/>
              <a:t> </a:t>
            </a:r>
            <a:r>
              <a:rPr lang="sr-Cyrl-RS" dirty="0" smtClean="0"/>
              <a:t>за то </a:t>
            </a:r>
            <a:r>
              <a:rPr lang="en-US" dirty="0" err="1" smtClean="0"/>
              <a:t>знао</a:t>
            </a:r>
            <a:r>
              <a:rPr lang="en-US" dirty="0" smtClean="0"/>
              <a:t> </a:t>
            </a:r>
            <a:r>
              <a:rPr lang="sr-Cyrl-RS" dirty="0" smtClean="0"/>
              <a:t>највероватније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кренуо</a:t>
            </a:r>
            <a:r>
              <a:rPr lang="en-US" dirty="0"/>
              <a:t> </a:t>
            </a:r>
            <a:r>
              <a:rPr lang="en-US" dirty="0" err="1"/>
              <a:t>ка</a:t>
            </a:r>
            <a:r>
              <a:rPr lang="en-US" dirty="0"/>
              <a:t> </a:t>
            </a:r>
            <a:r>
              <a:rPr lang="en-US" dirty="0" err="1"/>
              <a:t>Америци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22" name="Picture 2" descr="https://m4t3m4t1k4.files.wordpress.com/2012/01/eratosthenescircumill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"/>
            <a:ext cx="3048000" cy="307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24" name="Picture 4" descr="http://www.fzs.ir/pictures/zendeginame%20daneshmandan%20jahan/eratos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5275"/>
            <a:ext cx="16097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Аристарх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Самоса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310-230 г н</a:t>
            </a:r>
            <a:r>
              <a:rPr lang="sr-Latn-RS" dirty="0" smtClean="0"/>
              <a:t> </a:t>
            </a:r>
            <a:r>
              <a:rPr lang="en-US" dirty="0" smtClean="0"/>
              <a:t>е </a:t>
            </a:r>
            <a:r>
              <a:rPr lang="en-US" dirty="0" err="1" smtClean="0"/>
              <a:t>први</a:t>
            </a:r>
            <a:r>
              <a:rPr lang="en-US" dirty="0" smtClean="0"/>
              <a:t> </a:t>
            </a:r>
            <a:r>
              <a:rPr lang="en-US" dirty="0" err="1" smtClean="0"/>
              <a:t>измерио</a:t>
            </a:r>
            <a:r>
              <a:rPr lang="en-US" dirty="0" smtClean="0"/>
              <a:t> </a:t>
            </a:r>
            <a:r>
              <a:rPr lang="en-US" dirty="0" err="1" smtClean="0"/>
              <a:t>удаљеност</a:t>
            </a:r>
            <a:r>
              <a:rPr lang="en-US" dirty="0" smtClean="0"/>
              <a:t> </a:t>
            </a:r>
            <a:r>
              <a:rPr lang="en-US" dirty="0" err="1" smtClean="0"/>
              <a:t>Месеца</a:t>
            </a:r>
            <a:r>
              <a:rPr lang="en-US" dirty="0" smtClean="0"/>
              <a:t>. </a:t>
            </a:r>
            <a:r>
              <a:rPr lang="en-US" dirty="0" err="1" smtClean="0"/>
              <a:t>Пречник</a:t>
            </a:r>
            <a:r>
              <a:rPr lang="en-US" dirty="0" smtClean="0"/>
              <a:t>  </a:t>
            </a:r>
            <a:r>
              <a:rPr lang="en-US" dirty="0" err="1" smtClean="0"/>
              <a:t>земљин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сенк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пада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Месец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време</a:t>
            </a:r>
            <a:r>
              <a:rPr lang="en-US" dirty="0" smtClean="0"/>
              <a:t> </a:t>
            </a:r>
            <a:r>
              <a:rPr lang="en-US" dirty="0" err="1" smtClean="0"/>
              <a:t>помрачења</a:t>
            </a:r>
            <a:r>
              <a:rPr lang="en-US" dirty="0" smtClean="0"/>
              <a:t> </a:t>
            </a:r>
            <a:r>
              <a:rPr lang="en-US" dirty="0" err="1" smtClean="0"/>
              <a:t>отприлике</a:t>
            </a:r>
            <a:r>
              <a:rPr lang="en-US" dirty="0" smtClean="0"/>
              <a:t> </a:t>
            </a:r>
            <a:r>
              <a:rPr lang="sr-Latn-RS" dirty="0" smtClean="0"/>
              <a:t>je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  <a:r>
              <a:rPr lang="en-US" dirty="0" smtClean="0"/>
              <a:t>2 </a:t>
            </a:r>
            <a:r>
              <a:rPr lang="en-US" dirty="0" err="1" smtClean="0"/>
              <a:t>пута</a:t>
            </a:r>
            <a:r>
              <a:rPr lang="en-US" dirty="0" smtClean="0"/>
              <a:t> </a:t>
            </a:r>
            <a:r>
              <a:rPr lang="en-US" dirty="0" err="1" smtClean="0"/>
              <a:t>већа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пречника</a:t>
            </a:r>
            <a:r>
              <a:rPr lang="en-US" dirty="0" smtClean="0"/>
              <a:t> </a:t>
            </a:r>
            <a:r>
              <a:rPr lang="en-US" dirty="0" err="1" smtClean="0"/>
              <a:t>Месеца</a:t>
            </a:r>
            <a:r>
              <a:rPr lang="en-US" dirty="0" smtClean="0"/>
              <a:t> (</a:t>
            </a:r>
            <a:r>
              <a:rPr lang="en-US" dirty="0" err="1" smtClean="0"/>
              <a:t>тачна</a:t>
            </a:r>
            <a:r>
              <a:rPr lang="en-US" dirty="0" smtClean="0"/>
              <a:t> </a:t>
            </a:r>
            <a:r>
              <a:rPr lang="en-US" dirty="0" err="1" smtClean="0"/>
              <a:t>вредност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2,6 </a:t>
            </a:r>
            <a:r>
              <a:rPr lang="en-US" dirty="0" err="1" smtClean="0"/>
              <a:t>пута</a:t>
            </a:r>
            <a:r>
              <a:rPr lang="en-US" dirty="0" smtClean="0"/>
              <a:t>). </a:t>
            </a:r>
            <a:r>
              <a:rPr lang="sr-Cyrl-RS" dirty="0" smtClean="0"/>
              <a:t>Удаљеност од</a:t>
            </a:r>
            <a:r>
              <a:rPr lang="en-US" dirty="0" smtClean="0"/>
              <a:t> </a:t>
            </a:r>
            <a:r>
              <a:rPr lang="en-US" dirty="0" err="1" smtClean="0"/>
              <a:t>Сунца</a:t>
            </a:r>
            <a:r>
              <a:rPr lang="en-US" dirty="0" smtClean="0"/>
              <a:t> </a:t>
            </a:r>
            <a:r>
              <a:rPr lang="en-US" dirty="0" err="1" smtClean="0"/>
              <a:t>мерио</a:t>
            </a:r>
            <a:r>
              <a:rPr lang="en-US" dirty="0" smtClean="0"/>
              <a:t> </a:t>
            </a:r>
            <a:r>
              <a:rPr lang="sr-Cyrl-RS" dirty="0" smtClean="0"/>
              <a:t>је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основу</a:t>
            </a:r>
            <a:r>
              <a:rPr lang="en-US" dirty="0" smtClean="0"/>
              <a:t> </a:t>
            </a:r>
            <a:r>
              <a:rPr lang="en-US" dirty="0" err="1" smtClean="0"/>
              <a:t>страница</a:t>
            </a:r>
            <a:r>
              <a:rPr lang="en-US" dirty="0" smtClean="0"/>
              <a:t> </a:t>
            </a:r>
            <a:r>
              <a:rPr lang="en-US" dirty="0" err="1" smtClean="0"/>
              <a:t>троугла</a:t>
            </a:r>
            <a:r>
              <a:rPr lang="en-US" dirty="0" smtClean="0"/>
              <a:t> </a:t>
            </a:r>
            <a:r>
              <a:rPr lang="en-US" dirty="0" err="1" smtClean="0"/>
              <a:t>Месец</a:t>
            </a:r>
            <a:r>
              <a:rPr lang="en-US" dirty="0" smtClean="0"/>
              <a:t>- </a:t>
            </a:r>
            <a:r>
              <a:rPr lang="en-US" dirty="0" err="1" smtClean="0"/>
              <a:t>Земља</a:t>
            </a:r>
            <a:r>
              <a:rPr lang="en-US" dirty="0" smtClean="0"/>
              <a:t> -</a:t>
            </a:r>
            <a:r>
              <a:rPr lang="en-US" dirty="0" err="1" smtClean="0"/>
              <a:t>Сунце</a:t>
            </a:r>
            <a:r>
              <a:rPr lang="en-US" dirty="0" smtClean="0"/>
              <a:t>.</a:t>
            </a: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Хипарх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Никеје</a:t>
            </a:r>
            <a:r>
              <a:rPr lang="en-US" dirty="0" smtClean="0"/>
              <a:t> 190-120г н</a:t>
            </a:r>
            <a:r>
              <a:rPr lang="sr-Latn-RS" dirty="0" smtClean="0"/>
              <a:t> </a:t>
            </a:r>
            <a:r>
              <a:rPr lang="en-US" dirty="0" smtClean="0"/>
              <a:t>е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наставио</a:t>
            </a:r>
            <a:r>
              <a:rPr lang="en-US" dirty="0" smtClean="0"/>
              <a:t> </a:t>
            </a:r>
            <a:r>
              <a:rPr lang="en-US" dirty="0" err="1" smtClean="0"/>
              <a:t>Аристрахово</a:t>
            </a:r>
            <a:r>
              <a:rPr lang="en-US" dirty="0" smtClean="0"/>
              <a:t> </a:t>
            </a:r>
            <a:r>
              <a:rPr lang="en-US" dirty="0" err="1" smtClean="0"/>
              <a:t>дело</a:t>
            </a:r>
            <a:r>
              <a:rPr lang="en-US" dirty="0" smtClean="0"/>
              <a:t> и </a:t>
            </a:r>
            <a:r>
              <a:rPr lang="en-US" dirty="0" err="1" smtClean="0"/>
              <a:t>дошао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тога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удаљеност</a:t>
            </a:r>
            <a:r>
              <a:rPr lang="en-US" dirty="0" smtClean="0"/>
              <a:t> </a:t>
            </a:r>
            <a:r>
              <a:rPr lang="sr-Latn-RS" dirty="0" smtClean="0"/>
              <a:t>M</a:t>
            </a:r>
            <a:r>
              <a:rPr lang="sr-Cyrl-RS" dirty="0" smtClean="0"/>
              <a:t>есеца </a:t>
            </a:r>
            <a:r>
              <a:rPr lang="en-US" dirty="0" err="1" smtClean="0"/>
              <a:t>једнака</a:t>
            </a:r>
            <a:r>
              <a:rPr lang="en-US" dirty="0" smtClean="0"/>
              <a:t> 60 </a:t>
            </a:r>
            <a:r>
              <a:rPr lang="en-US" dirty="0" err="1" smtClean="0"/>
              <a:t>полупречника</a:t>
            </a:r>
            <a:r>
              <a:rPr lang="en-US" dirty="0" smtClean="0"/>
              <a:t> </a:t>
            </a:r>
            <a:r>
              <a:rPr lang="en-US" dirty="0" err="1" smtClean="0"/>
              <a:t>Земље</a:t>
            </a:r>
            <a:r>
              <a:rPr lang="sr-Cyrl-RS" dirty="0" smtClean="0"/>
              <a:t>, односно</a:t>
            </a:r>
            <a:r>
              <a:rPr lang="en-US" dirty="0" smtClean="0"/>
              <a:t> 360 000</a:t>
            </a:r>
            <a:r>
              <a:rPr lang="sr-Latn-RS" dirty="0" smtClean="0"/>
              <a:t>km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Модерно</a:t>
            </a:r>
            <a:r>
              <a:rPr lang="en-US" dirty="0" smtClean="0"/>
              <a:t> </a:t>
            </a:r>
            <a:r>
              <a:rPr lang="en-US" dirty="0" err="1" smtClean="0"/>
              <a:t>мерење</a:t>
            </a:r>
            <a:r>
              <a:rPr lang="en-US" dirty="0" smtClean="0"/>
              <a:t> </a:t>
            </a:r>
            <a:r>
              <a:rPr lang="sr-Latn-RS" dirty="0" smtClean="0"/>
              <a:t>-</a:t>
            </a:r>
            <a:r>
              <a:rPr lang="en-US" dirty="0" err="1" smtClean="0"/>
              <a:t>ласерск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светлост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Месеца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огледала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поставили</a:t>
            </a:r>
            <a:r>
              <a:rPr lang="en-US" dirty="0" smtClean="0"/>
              <a:t> </a:t>
            </a:r>
            <a:r>
              <a:rPr lang="en-US" dirty="0" err="1" smtClean="0"/>
              <a:t>астронаути</a:t>
            </a:r>
            <a:r>
              <a:rPr lang="en-US" dirty="0" smtClean="0"/>
              <a:t> </a:t>
            </a:r>
            <a:r>
              <a:rPr lang="sr-Latn-RS" dirty="0" smtClean="0"/>
              <a:t>(</a:t>
            </a:r>
            <a:r>
              <a:rPr lang="en-US" dirty="0" err="1" smtClean="0"/>
              <a:t>Аполо</a:t>
            </a:r>
            <a:r>
              <a:rPr lang="en-US" dirty="0" smtClean="0"/>
              <a:t> 11</a:t>
            </a:r>
            <a:r>
              <a:rPr lang="sr-Latn-RS" dirty="0" smtClean="0"/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1746" name="Picture 2" descr="http://analogija.com/slike/aristar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161" y="2286000"/>
            <a:ext cx="1493239" cy="20955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1748" name="Picture 4" descr="[Aristarhova skica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3586545" cy="140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 smtClean="0"/>
              <a:t>Аполо</a:t>
            </a:r>
            <a:r>
              <a:rPr lang="en-US" dirty="0" smtClean="0"/>
              <a:t> 11 </a:t>
            </a:r>
            <a:r>
              <a:rPr lang="sr-Cyrl-RS" dirty="0" smtClean="0"/>
              <a:t>слетео на Месец </a:t>
            </a:r>
            <a:r>
              <a:rPr lang="en-US" dirty="0" smtClean="0"/>
              <a:t> 1969</a:t>
            </a:r>
            <a:r>
              <a:rPr lang="sr-Cyrl-RS" dirty="0" smtClean="0"/>
              <a:t>.г</a:t>
            </a:r>
          </a:p>
          <a:p>
            <a:r>
              <a:rPr lang="en-US" dirty="0" smtClean="0"/>
              <a:t>20 </a:t>
            </a:r>
            <a:r>
              <a:rPr lang="en-US" dirty="0" err="1"/>
              <a:t>јула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sr-Latn-RS" dirty="0" smtClean="0"/>
              <a:t>1969.</a:t>
            </a:r>
            <a:r>
              <a:rPr lang="en-US" dirty="0" err="1" smtClean="0"/>
              <a:t>Нил</a:t>
            </a:r>
            <a:r>
              <a:rPr lang="en-US" dirty="0" smtClean="0"/>
              <a:t> </a:t>
            </a:r>
            <a:r>
              <a:rPr lang="en-US" dirty="0" err="1"/>
              <a:t>Армстронг</a:t>
            </a:r>
            <a:r>
              <a:rPr lang="en-US" dirty="0"/>
              <a:t> </a:t>
            </a:r>
            <a:r>
              <a:rPr lang="sr-Cyrl-RS" dirty="0" smtClean="0"/>
              <a:t>направио прве кораке </a:t>
            </a: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Месец</a:t>
            </a:r>
            <a:r>
              <a:rPr lang="sr-Cyrl-RS" dirty="0" smtClean="0"/>
              <a:t>у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мисији</a:t>
            </a:r>
            <a:r>
              <a:rPr lang="en-US" dirty="0"/>
              <a:t> </a:t>
            </a:r>
            <a:r>
              <a:rPr lang="en-US" dirty="0" err="1"/>
              <a:t>учествовали</a:t>
            </a:r>
            <a:r>
              <a:rPr lang="en-US" dirty="0"/>
              <a:t> </a:t>
            </a:r>
            <a:r>
              <a:rPr lang="en-US" dirty="0" err="1"/>
              <a:t>Едвин</a:t>
            </a:r>
            <a:r>
              <a:rPr lang="en-US" dirty="0"/>
              <a:t> </a:t>
            </a:r>
            <a:r>
              <a:rPr lang="en-US" dirty="0" err="1"/>
              <a:t>Олдрин</a:t>
            </a:r>
            <a:r>
              <a:rPr lang="en-US" dirty="0"/>
              <a:t> (</a:t>
            </a:r>
            <a:r>
              <a:rPr lang="en-US" dirty="0" err="1"/>
              <a:t>други</a:t>
            </a:r>
            <a:r>
              <a:rPr lang="en-US" dirty="0"/>
              <a:t> </a:t>
            </a:r>
            <a:r>
              <a:rPr lang="en-US" dirty="0" err="1"/>
              <a:t>човек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Месецу</a:t>
            </a:r>
            <a:r>
              <a:rPr lang="en-US" dirty="0" smtClean="0"/>
              <a:t>)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Мајкл</a:t>
            </a:r>
            <a:r>
              <a:rPr lang="en-US" dirty="0"/>
              <a:t> </a:t>
            </a:r>
            <a:r>
              <a:rPr lang="en-US" dirty="0" err="1"/>
              <a:t>Колинс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2770" name="Picture 2" descr="https://upload.wikimedia.org/wikipedia/commons/thumb/b/b0/Ap11-s69-31740.jpg/250px-Ap11-s69-31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505200" cy="29303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2772" name="Picture 4" descr="http://www.kitclub.es/graficos/img_articulos/DR1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491066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Истраживање свемира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953000" cy="51816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Свемирски телескоп Хабл је пројекат настао сарадњом</a:t>
            </a:r>
            <a:r>
              <a:rPr lang="sr-Latn-RS" dirty="0" smtClean="0"/>
              <a:t> </a:t>
            </a:r>
            <a:r>
              <a:rPr lang="sr-Cyrl-RS" dirty="0" smtClean="0"/>
              <a:t>агенције </a:t>
            </a:r>
          </a:p>
          <a:p>
            <a:pPr>
              <a:buNone/>
            </a:pPr>
            <a:r>
              <a:rPr lang="sr-Cyrl-RS" dirty="0" smtClean="0"/>
              <a:t>    НАСА и Европске свемирске агенције.</a:t>
            </a:r>
          </a:p>
          <a:p>
            <a:r>
              <a:rPr lang="sr-Cyrl-RS" dirty="0" smtClean="0"/>
              <a:t>Хабл је лансиран </a:t>
            </a:r>
          </a:p>
          <a:p>
            <a:pPr>
              <a:buNone/>
            </a:pPr>
            <a:r>
              <a:rPr lang="sr-Cyrl-RS" dirty="0" smtClean="0"/>
              <a:t>    24. априла 1990.</a:t>
            </a:r>
          </a:p>
          <a:p>
            <a:r>
              <a:rPr lang="sr-Cyrl-RS" dirty="0" smtClean="0"/>
              <a:t>Налази се у Земљиној орбити на удаљености од 559</a:t>
            </a:r>
            <a:r>
              <a:rPr lang="en-US" dirty="0" smtClean="0"/>
              <a:t> km</a:t>
            </a:r>
            <a:r>
              <a:rPr lang="sr-Cyrl-RS" dirty="0" smtClean="0"/>
              <a:t> и креће се брзином од 7,5 </a:t>
            </a:r>
            <a:r>
              <a:rPr lang="en-US" dirty="0" smtClean="0"/>
              <a:t>km/s</a:t>
            </a:r>
            <a:endParaRPr lang="sr-Cyrl-R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3794" name="Picture 2" descr="http://cdn.spacetelescope.org/archives/images/wallpaper5/hubble_in_orbit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762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upload.wikimedia.org/wikipedia/commons/1/1c/NGC_6302_Hubble_2009.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3518422"/>
            <a:ext cx="2669688" cy="31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all--art.com/wp-content/uploads/2014/08/futuristic-space-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61364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28600"/>
            <a:ext cx="4038600" cy="533400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Свемирска станица у будућности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5562600"/>
            <a:ext cx="2590800" cy="1219200"/>
          </a:xfrm>
          <a:solidFill>
            <a:srgbClr val="001236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sr-Cyrl-R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Хвала на пажњи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images.kurir-info.rs/slika-900x608/rusija-celjabinsk-meteor-meteorit-delovi-meteora-prodaja-1361834935-2736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4800600"/>
            <a:ext cx="3638203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http://www.outofthecradle.net/WordPress/wp-content/uploads/ultsbo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71875"/>
            <a:ext cx="34290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https://markosun.files.wordpress.com/2012/06/alienq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8382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533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Светлосна година</a:t>
            </a:r>
            <a:r>
              <a:rPr lang="ru-RU" dirty="0" smtClean="0"/>
              <a:t> је удаљеност коју светлост превали за једну годину</a:t>
            </a:r>
            <a:r>
              <a:rPr lang="en-US" dirty="0" smtClean="0"/>
              <a:t> </a:t>
            </a:r>
            <a:r>
              <a:rPr lang="en-US" dirty="0" err="1" smtClean="0"/>
              <a:t>брзином</a:t>
            </a:r>
            <a:r>
              <a:rPr lang="en-US" dirty="0" smtClean="0"/>
              <a:t> </a:t>
            </a:r>
            <a:r>
              <a:rPr lang="sr-Cyrl-RS" dirty="0" smtClean="0"/>
              <a:t>од </a:t>
            </a:r>
            <a:r>
              <a:rPr lang="en-US" dirty="0" smtClean="0"/>
              <a:t> 300 000</a:t>
            </a:r>
            <a:r>
              <a:rPr lang="sr-Latn-RS" dirty="0" smtClean="0"/>
              <a:t>km/sec</a:t>
            </a:r>
            <a:r>
              <a:rPr lang="ru-RU" dirty="0" smtClean="0"/>
              <a:t>. </a:t>
            </a:r>
            <a:endParaRPr lang="sr-Latn-RS" dirty="0" smtClean="0"/>
          </a:p>
          <a:p>
            <a:r>
              <a:rPr lang="ru-RU" dirty="0" smtClean="0"/>
              <a:t> </a:t>
            </a:r>
            <a:r>
              <a:rPr lang="sr-Cyrl-RS" dirty="0" smtClean="0"/>
              <a:t>С</a:t>
            </a:r>
            <a:r>
              <a:rPr lang="ru-RU" dirty="0" smtClean="0"/>
              <a:t>ветлосна година је јединица за </a:t>
            </a:r>
            <a:r>
              <a:rPr lang="ru-RU" b="1" dirty="0" smtClean="0"/>
              <a:t>растојање</a:t>
            </a:r>
            <a:r>
              <a:rPr lang="ru-RU" dirty="0" smtClean="0"/>
              <a:t>, а не за време.</a:t>
            </a:r>
          </a:p>
          <a:p>
            <a:r>
              <a:rPr lang="ru-RU" dirty="0" smtClean="0"/>
              <a:t>Светлосна година је нешто мало мање од девет и по билиона (хиљаду милијарди) километара.</a:t>
            </a:r>
          </a:p>
          <a:p>
            <a:r>
              <a:rPr lang="en-US" dirty="0" err="1" smtClean="0"/>
              <a:t>Парсек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3,26 </a:t>
            </a:r>
            <a:r>
              <a:rPr lang="en-US" dirty="0" err="1" smtClean="0"/>
              <a:t>сг</a:t>
            </a:r>
            <a:r>
              <a:rPr lang="sr-Cyrl-RS" dirty="0" smtClean="0"/>
              <a:t> (</a:t>
            </a:r>
            <a:r>
              <a:rPr lang="sr-Cyrl-RS" b="1" dirty="0" smtClean="0"/>
              <a:t>пар</a:t>
            </a:r>
            <a:r>
              <a:rPr lang="sr-Cyrl-RS" dirty="0" smtClean="0"/>
              <a:t>алактичка </a:t>
            </a:r>
            <a:r>
              <a:rPr lang="sr-Cyrl-RS" b="1" dirty="0" smtClean="0"/>
              <a:t>сек</a:t>
            </a:r>
            <a:r>
              <a:rPr lang="sr-Cyrl-RS" dirty="0" smtClean="0"/>
              <a:t>унда). </a:t>
            </a:r>
          </a:p>
          <a:p>
            <a:r>
              <a:rPr lang="ru-RU" dirty="0" smtClean="0"/>
              <a:t>Астрономска јединица је једнака просечној удаљености Земље од Сунца. АЈ је приближно149,6 милиона </a:t>
            </a:r>
            <a:r>
              <a:rPr lang="sr-Latn-RS" dirty="0" smtClean="0"/>
              <a:t>km</a:t>
            </a:r>
            <a:r>
              <a:rPr lang="ru-RU" dirty="0" smtClean="0"/>
              <a:t>. </a:t>
            </a:r>
            <a:endParaRPr lang="sr-Latn-RS" dirty="0" smtClean="0"/>
          </a:p>
          <a:p>
            <a:endParaRPr lang="sr-Cyrl-RS" dirty="0" smtClean="0"/>
          </a:p>
          <a:p>
            <a:r>
              <a:rPr lang="en-US" i="1" dirty="0" err="1" smtClean="0"/>
              <a:t>Најближа</a:t>
            </a:r>
            <a:r>
              <a:rPr lang="en-US" i="1" dirty="0" smtClean="0"/>
              <a:t> </a:t>
            </a:r>
            <a:r>
              <a:rPr lang="en-US" i="1" dirty="0" err="1"/>
              <a:t>галаксија</a:t>
            </a:r>
            <a:r>
              <a:rPr lang="en-US" i="1" dirty="0"/>
              <a:t> </a:t>
            </a:r>
            <a:r>
              <a:rPr lang="en-US" i="1" dirty="0" err="1" smtClean="0"/>
              <a:t>Велики</a:t>
            </a:r>
            <a:r>
              <a:rPr lang="en-US" i="1" dirty="0" smtClean="0"/>
              <a:t> </a:t>
            </a:r>
            <a:r>
              <a:rPr lang="en-US" i="1" dirty="0" err="1" smtClean="0"/>
              <a:t>пас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/>
              <a:t>удаљена</a:t>
            </a:r>
            <a:r>
              <a:rPr lang="en-US" i="1" dirty="0"/>
              <a:t> </a:t>
            </a:r>
            <a:r>
              <a:rPr lang="en-US" i="1" dirty="0" smtClean="0"/>
              <a:t>42 </a:t>
            </a:r>
            <a:r>
              <a:rPr lang="en-US" i="1" dirty="0"/>
              <a:t>000 </a:t>
            </a:r>
            <a:r>
              <a:rPr lang="en-US" i="1" dirty="0" err="1" smtClean="0"/>
              <a:t>сг</a:t>
            </a:r>
            <a:endParaRPr lang="sr-Cyrl-RS" i="1" dirty="0"/>
          </a:p>
          <a:p>
            <a:r>
              <a:rPr lang="en-US" i="1" dirty="0" smtClean="0"/>
              <a:t> </a:t>
            </a:r>
            <a:r>
              <a:rPr lang="sr-Cyrl-RS" i="1" dirty="0"/>
              <a:t>Н</a:t>
            </a:r>
            <a:r>
              <a:rPr lang="en-US" i="1" dirty="0" err="1" smtClean="0"/>
              <a:t>ајудаљенија</a:t>
            </a:r>
            <a:r>
              <a:rPr lang="sr-Cyrl-RS" i="1" dirty="0" smtClean="0"/>
              <a:t> галаксија</a:t>
            </a:r>
            <a:r>
              <a:rPr lang="en-US" i="1" dirty="0" smtClean="0"/>
              <a:t> </a:t>
            </a:r>
            <a:r>
              <a:rPr lang="en-US" i="1" dirty="0" err="1"/>
              <a:t>Лав</a:t>
            </a:r>
            <a:r>
              <a:rPr lang="en-US" i="1" dirty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/>
              <a:t>на</a:t>
            </a:r>
            <a:r>
              <a:rPr lang="en-US" i="1" dirty="0"/>
              <a:t> 600 000сг </a:t>
            </a:r>
            <a:endParaRPr lang="sr-Cyrl-RS" i="1" dirty="0" smtClean="0"/>
          </a:p>
          <a:p>
            <a:r>
              <a:rPr lang="en-US" i="1" dirty="0" err="1" smtClean="0"/>
              <a:t>Магеланови</a:t>
            </a:r>
            <a:r>
              <a:rPr lang="en-US" i="1" dirty="0" smtClean="0"/>
              <a:t> </a:t>
            </a:r>
            <a:r>
              <a:rPr lang="en-US" i="1" dirty="0" err="1"/>
              <a:t>облаци</a:t>
            </a:r>
            <a:r>
              <a:rPr lang="en-US" i="1" dirty="0"/>
              <a:t> </a:t>
            </a:r>
            <a:r>
              <a:rPr lang="sr-Cyrl-RS" i="1" dirty="0" smtClean="0"/>
              <a:t>су удаљени </a:t>
            </a:r>
          </a:p>
          <a:p>
            <a:pPr>
              <a:buNone/>
            </a:pPr>
            <a:r>
              <a:rPr lang="sr-Cyrl-RS" i="1" dirty="0" smtClean="0"/>
              <a:t>      </a:t>
            </a:r>
            <a:r>
              <a:rPr lang="en-US" i="1" dirty="0" smtClean="0"/>
              <a:t>200 </a:t>
            </a:r>
            <a:r>
              <a:rPr lang="en-US" i="1" dirty="0"/>
              <a:t>000сг </a:t>
            </a:r>
            <a:r>
              <a:rPr lang="en-US" i="1" dirty="0" smtClean="0"/>
              <a:t>.</a:t>
            </a:r>
            <a:endParaRPr lang="sr-Cyrl-RS" i="1" dirty="0" smtClean="0"/>
          </a:p>
          <a:p>
            <a:r>
              <a:rPr lang="en-US" i="1" dirty="0" err="1" smtClean="0"/>
              <a:t>Најближа</a:t>
            </a:r>
            <a:r>
              <a:rPr lang="en-US" i="1" dirty="0" smtClean="0"/>
              <a:t> </a:t>
            </a:r>
            <a:r>
              <a:rPr lang="en-US" i="1" dirty="0" err="1"/>
              <a:t>звезда</a:t>
            </a:r>
            <a:r>
              <a:rPr lang="en-US" i="1" dirty="0"/>
              <a:t> </a:t>
            </a:r>
            <a:endParaRPr lang="sr-Cyrl-RS" i="1" dirty="0" smtClean="0"/>
          </a:p>
          <a:p>
            <a:pPr>
              <a:buNone/>
            </a:pPr>
            <a:r>
              <a:rPr lang="sr-Cyrl-RS" i="1" dirty="0" smtClean="0"/>
              <a:t>      </a:t>
            </a:r>
            <a:r>
              <a:rPr lang="en-US" i="1" dirty="0" err="1" smtClean="0"/>
              <a:t>Проксима</a:t>
            </a:r>
            <a:r>
              <a:rPr lang="en-US" i="1" dirty="0" smtClean="0"/>
              <a:t> </a:t>
            </a:r>
            <a:r>
              <a:rPr lang="en-US" i="1" dirty="0" err="1"/>
              <a:t>Кентаура</a:t>
            </a:r>
            <a:r>
              <a:rPr lang="en-US" i="1" dirty="0"/>
              <a:t> 4,3 </a:t>
            </a:r>
            <a:r>
              <a:rPr lang="en-US" i="1" dirty="0" err="1"/>
              <a:t>сг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  <p:pic>
        <p:nvPicPr>
          <p:cNvPr id="15362" name="Picture 2" descr="https://upload.wikimedia.org/wikipedia/commons/8/88/PIA18003-NASA-WISE-StarsNearSun-20140425-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nature.com/nature/journal/v468/n7326/images/468901a-f1.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201158"/>
            <a:ext cx="2930441" cy="360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24600" y="3200400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</a:rPr>
              <a:t>Магеланови облаци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Ако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Сунце</a:t>
            </a:r>
            <a:r>
              <a:rPr lang="en-US" i="1" dirty="0"/>
              <a:t> </a:t>
            </a:r>
            <a:r>
              <a:rPr lang="en-US" i="1" dirty="0" err="1"/>
              <a:t>зрнце</a:t>
            </a:r>
            <a:r>
              <a:rPr lang="en-US" i="1" dirty="0"/>
              <a:t> </a:t>
            </a:r>
            <a:r>
              <a:rPr lang="en-US" i="1" dirty="0" err="1"/>
              <a:t>прашине</a:t>
            </a:r>
            <a:r>
              <a:rPr lang="en-US" i="1" dirty="0"/>
              <a:t> </a:t>
            </a:r>
            <a:r>
              <a:rPr lang="en-US" i="1" dirty="0" err="1"/>
              <a:t>величине</a:t>
            </a:r>
            <a:r>
              <a:rPr lang="en-US" i="1" dirty="0"/>
              <a:t> </a:t>
            </a:r>
            <a:r>
              <a:rPr lang="en-US" i="1" dirty="0" smtClean="0"/>
              <a:t>1mm, </a:t>
            </a:r>
            <a:r>
              <a:rPr lang="en-US" i="1" dirty="0" err="1"/>
              <a:t>Земљина</a:t>
            </a:r>
            <a:r>
              <a:rPr lang="en-US" i="1" dirty="0"/>
              <a:t> </a:t>
            </a:r>
            <a:r>
              <a:rPr lang="en-US" i="1" dirty="0" err="1"/>
              <a:t>орбита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удаљености</a:t>
            </a:r>
            <a:r>
              <a:rPr lang="en-US" i="1" dirty="0"/>
              <a:t> </a:t>
            </a:r>
            <a:r>
              <a:rPr lang="en-US" i="1" dirty="0" err="1"/>
              <a:t>од</a:t>
            </a:r>
            <a:r>
              <a:rPr lang="en-US" i="1" dirty="0"/>
              <a:t> </a:t>
            </a:r>
            <a:r>
              <a:rPr lang="en-US" i="1" dirty="0" smtClean="0"/>
              <a:t>10cm, </a:t>
            </a:r>
            <a:r>
              <a:rPr lang="en-US" i="1" dirty="0"/>
              <a:t>а </a:t>
            </a:r>
            <a:r>
              <a:rPr lang="en-US" i="1" dirty="0" err="1"/>
              <a:t>Плутон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smtClean="0"/>
              <a:t>4m. </a:t>
            </a:r>
            <a:r>
              <a:rPr lang="sr-Cyrl-RS" i="1" dirty="0" err="1" smtClean="0"/>
              <a:t>Н</a:t>
            </a:r>
            <a:r>
              <a:rPr lang="en-US" i="1" dirty="0" err="1" smtClean="0"/>
              <a:t>ајближа</a:t>
            </a:r>
            <a:r>
              <a:rPr lang="en-US" i="1" dirty="0" smtClean="0"/>
              <a:t> </a:t>
            </a:r>
            <a:r>
              <a:rPr lang="en-US" i="1" dirty="0" err="1"/>
              <a:t>суседна</a:t>
            </a:r>
            <a:r>
              <a:rPr lang="en-US" i="1" dirty="0"/>
              <a:t> </a:t>
            </a:r>
            <a:r>
              <a:rPr lang="en-US" i="1" dirty="0" err="1"/>
              <a:t>звезда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smtClean="0"/>
              <a:t>30</a:t>
            </a:r>
            <a:r>
              <a:rPr lang="sr-Latn-RS" i="1" dirty="0" smtClean="0"/>
              <a:t>km</a:t>
            </a:r>
            <a:r>
              <a:rPr lang="en-US" i="1" dirty="0" smtClean="0"/>
              <a:t> </a:t>
            </a:r>
            <a:r>
              <a:rPr lang="en-US" i="1" dirty="0"/>
              <a:t>а </a:t>
            </a:r>
            <a:r>
              <a:rPr lang="en-US" i="1" dirty="0" err="1"/>
              <a:t>средиште</a:t>
            </a:r>
            <a:r>
              <a:rPr lang="en-US" i="1" dirty="0"/>
              <a:t> </a:t>
            </a:r>
            <a:r>
              <a:rPr lang="en-US" i="1" dirty="0" err="1" smtClean="0"/>
              <a:t>галаксије</a:t>
            </a:r>
            <a:r>
              <a:rPr lang="sr-Cyrl-RS" i="1" dirty="0" smtClean="0"/>
              <a:t> је на удаљености од </a:t>
            </a:r>
            <a:r>
              <a:rPr lang="en-US" i="1" dirty="0" smtClean="0"/>
              <a:t>2 </a:t>
            </a:r>
            <a:r>
              <a:rPr lang="en-US" i="1" dirty="0" err="1"/>
              <a:t>милиона</a:t>
            </a:r>
            <a:r>
              <a:rPr lang="en-US" i="1" dirty="0"/>
              <a:t> </a:t>
            </a:r>
            <a:r>
              <a:rPr lang="sr-Latn-RS" i="1" dirty="0" smtClean="0"/>
              <a:t>km</a:t>
            </a:r>
            <a:r>
              <a:rPr lang="en-US" i="1" dirty="0" smtClean="0"/>
              <a:t>.</a:t>
            </a:r>
            <a:endParaRPr lang="sr-Latn-RS" i="1" dirty="0" smtClean="0"/>
          </a:p>
          <a:p>
            <a:pPr>
              <a:buNone/>
            </a:pPr>
            <a:r>
              <a:rPr lang="sr-Latn-RS" i="1" dirty="0"/>
              <a:t> </a:t>
            </a:r>
            <a:r>
              <a:rPr lang="sr-Latn-RS" i="1" dirty="0" smtClean="0"/>
              <a:t>   </a:t>
            </a:r>
            <a:r>
              <a:rPr lang="en-US" i="1" dirty="0" smtClean="0"/>
              <a:t> </a:t>
            </a:r>
            <a:r>
              <a:rPr lang="en-US" i="1" dirty="0" err="1"/>
              <a:t>Ако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Млечни</a:t>
            </a:r>
            <a:r>
              <a:rPr lang="en-US" i="1" dirty="0"/>
              <a:t> </a:t>
            </a:r>
            <a:r>
              <a:rPr lang="en-US" i="1" dirty="0" err="1"/>
              <a:t>пут</a:t>
            </a:r>
            <a:r>
              <a:rPr lang="en-US" i="1" dirty="0"/>
              <a:t> </a:t>
            </a:r>
            <a:r>
              <a:rPr lang="en-US" i="1" dirty="0" err="1"/>
              <a:t>величине</a:t>
            </a:r>
            <a:r>
              <a:rPr lang="en-US" i="1" dirty="0"/>
              <a:t> </a:t>
            </a:r>
            <a:r>
              <a:rPr lang="en-US" i="1" dirty="0" smtClean="0"/>
              <a:t>3</a:t>
            </a:r>
            <a:r>
              <a:rPr lang="sr-Latn-RS" i="1" dirty="0" smtClean="0"/>
              <a:t>cm</a:t>
            </a:r>
            <a:r>
              <a:rPr lang="en-US" i="1" dirty="0" smtClean="0"/>
              <a:t> </a:t>
            </a:r>
            <a:r>
              <a:rPr lang="en-US" i="1" dirty="0" err="1"/>
              <a:t>најближа</a:t>
            </a:r>
            <a:r>
              <a:rPr lang="en-US" i="1" dirty="0"/>
              <a:t> </a:t>
            </a:r>
            <a:r>
              <a:rPr lang="en-US" i="1" dirty="0" err="1"/>
              <a:t>галаксија</a:t>
            </a:r>
            <a:r>
              <a:rPr lang="en-US" i="1" dirty="0"/>
              <a:t> </a:t>
            </a:r>
            <a:r>
              <a:rPr lang="en-US" i="1" dirty="0" err="1"/>
              <a:t>је</a:t>
            </a:r>
            <a:r>
              <a:rPr lang="en-US" i="1" dirty="0"/>
              <a:t> </a:t>
            </a:r>
            <a:r>
              <a:rPr lang="en-US" i="1" dirty="0" err="1"/>
              <a:t>далеко</a:t>
            </a:r>
            <a:r>
              <a:rPr lang="en-US" i="1" dirty="0"/>
              <a:t> </a:t>
            </a:r>
            <a:r>
              <a:rPr lang="en-US" i="1" dirty="0" smtClean="0"/>
              <a:t>1</a:t>
            </a:r>
            <a:r>
              <a:rPr lang="sr-Latn-RS" i="1" dirty="0" smtClean="0"/>
              <a:t>m</a:t>
            </a:r>
            <a:r>
              <a:rPr lang="en-US" i="1" dirty="0" smtClean="0"/>
              <a:t>  </a:t>
            </a:r>
            <a:r>
              <a:rPr lang="en-US" i="1" dirty="0"/>
              <a:t>а </a:t>
            </a:r>
            <a:r>
              <a:rPr lang="en-US" i="1" dirty="0" err="1"/>
              <a:t>скуп</a:t>
            </a:r>
            <a:r>
              <a:rPr lang="en-US" i="1" dirty="0"/>
              <a:t> </a:t>
            </a:r>
            <a:r>
              <a:rPr lang="en-US" i="1" dirty="0" err="1"/>
              <a:t>галаксија</a:t>
            </a:r>
            <a:r>
              <a:rPr lang="en-US" i="1" dirty="0"/>
              <a:t> у </a:t>
            </a:r>
            <a:r>
              <a:rPr lang="en-US" i="1" dirty="0" err="1"/>
              <a:t>Девици</a:t>
            </a:r>
            <a:r>
              <a:rPr lang="en-US" i="1" dirty="0"/>
              <a:t> </a:t>
            </a:r>
            <a:r>
              <a:rPr lang="en-US" i="1" dirty="0" smtClean="0"/>
              <a:t>10</a:t>
            </a:r>
            <a:r>
              <a:rPr lang="sr-Latn-RS" i="1" dirty="0" smtClean="0"/>
              <a:t>m</a:t>
            </a:r>
            <a:endParaRPr lang="en-US" i="1" dirty="0"/>
          </a:p>
        </p:txBody>
      </p:sp>
      <p:pic>
        <p:nvPicPr>
          <p:cNvPr id="4" name="Picture 2" descr="https://matrixworldhr.files.wordpress.com/2013/03/1-solarni-sustav-gla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36698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images2.fanpop.com/images/photos/8300000/Happy-Sun-keep-smiling-8377003-377-4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00325" cy="289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391636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Млечни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пут</a:t>
            </a:r>
            <a:r>
              <a:rPr lang="en-US" sz="3600" dirty="0" smtClean="0"/>
              <a:t> (</a:t>
            </a:r>
            <a:r>
              <a:rPr lang="en-US" sz="3600" dirty="0" err="1" smtClean="0"/>
              <a:t>Кумова</a:t>
            </a:r>
            <a:r>
              <a:rPr lang="en-US" sz="3600" dirty="0" smtClean="0"/>
              <a:t> </a:t>
            </a:r>
            <a:r>
              <a:rPr lang="en-US" sz="3600" dirty="0" err="1" smtClean="0"/>
              <a:t>слама</a:t>
            </a:r>
            <a:r>
              <a:rPr lang="en-US" sz="3600" dirty="0" smtClean="0"/>
              <a:t>, </a:t>
            </a:r>
            <a:r>
              <a:rPr lang="en-US" sz="3600" dirty="0" err="1" smtClean="0"/>
              <a:t>Галактика</a:t>
            </a:r>
            <a:r>
              <a:rPr lang="en-US" sz="3600" dirty="0" smtClean="0"/>
              <a:t>) 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en-US" sz="3600" dirty="0" err="1" smtClean="0"/>
              <a:t>је</a:t>
            </a:r>
            <a:r>
              <a:rPr lang="en-US" sz="3600" dirty="0" smtClean="0"/>
              <a:t> </a:t>
            </a:r>
            <a:r>
              <a:rPr lang="en-US" sz="3600" dirty="0" err="1" smtClean="0"/>
              <a:t>спирална</a:t>
            </a:r>
            <a:r>
              <a:rPr lang="en-US" sz="3600" dirty="0" smtClean="0"/>
              <a:t> </a:t>
            </a:r>
            <a:r>
              <a:rPr lang="en-US" sz="3600" dirty="0" err="1" smtClean="0"/>
              <a:t>галаксија</a:t>
            </a:r>
            <a:r>
              <a:rPr lang="en-US" sz="3600" dirty="0" smtClean="0"/>
              <a:t> </a:t>
            </a:r>
            <a:r>
              <a:rPr lang="en-US" sz="3600" dirty="0" err="1" smtClean="0"/>
              <a:t>облика</a:t>
            </a:r>
            <a:r>
              <a:rPr lang="en-US" sz="3600" dirty="0" smtClean="0"/>
              <a:t> </a:t>
            </a:r>
            <a:r>
              <a:rPr lang="en-US" sz="3600" dirty="0" err="1" smtClean="0"/>
              <a:t>диска</a:t>
            </a:r>
            <a:r>
              <a:rPr lang="sr-Cyrl-RS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пречника</a:t>
            </a:r>
            <a:r>
              <a:rPr lang="en-US" sz="3600" dirty="0" smtClean="0"/>
              <a:t> </a:t>
            </a:r>
            <a:r>
              <a:rPr lang="en-US" sz="3600" dirty="0" err="1" smtClean="0"/>
              <a:t>већег</a:t>
            </a:r>
            <a:r>
              <a:rPr lang="en-US" sz="3600" dirty="0" smtClean="0"/>
              <a:t> </a:t>
            </a:r>
            <a:r>
              <a:rPr lang="en-US" sz="3600" dirty="0" err="1" smtClean="0"/>
              <a:t>од</a:t>
            </a:r>
            <a:r>
              <a:rPr lang="en-US" sz="3600" dirty="0" smtClean="0"/>
              <a:t> </a:t>
            </a:r>
            <a:r>
              <a:rPr lang="sr-Latn-RS" sz="3600" dirty="0" smtClean="0"/>
              <a:t/>
            </a:r>
            <a:br>
              <a:rPr lang="sr-Latn-RS" sz="3600" dirty="0" smtClean="0"/>
            </a:br>
            <a:r>
              <a:rPr lang="en-US" sz="3600" dirty="0" smtClean="0"/>
              <a:t>100 000 </a:t>
            </a:r>
            <a:r>
              <a:rPr lang="en-US" sz="3600" dirty="0" err="1" smtClean="0"/>
              <a:t>сг</a:t>
            </a:r>
            <a:r>
              <a:rPr lang="en-US" sz="3600" dirty="0" smtClean="0"/>
              <a:t>. 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Сунце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налази</a:t>
            </a:r>
            <a:r>
              <a:rPr lang="en-US" dirty="0"/>
              <a:t> </a:t>
            </a:r>
            <a:r>
              <a:rPr lang="en-US" dirty="0" smtClean="0"/>
              <a:t>28</a:t>
            </a:r>
            <a:r>
              <a:rPr lang="sr-Cyrl-RS" dirty="0" smtClean="0"/>
              <a:t> </a:t>
            </a:r>
            <a:r>
              <a:rPr lang="en-US" dirty="0" smtClean="0"/>
              <a:t>000 </a:t>
            </a:r>
            <a:r>
              <a:rPr lang="en-US" dirty="0" err="1"/>
              <a:t>сг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центра</a:t>
            </a:r>
            <a:r>
              <a:rPr lang="en-US" dirty="0"/>
              <a:t> </a:t>
            </a:r>
            <a:r>
              <a:rPr lang="en-US" dirty="0" err="1"/>
              <a:t>галаксије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en-US" dirty="0" err="1" smtClean="0"/>
              <a:t>алаксија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окрене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240 </a:t>
            </a:r>
            <a:r>
              <a:rPr lang="en-US" dirty="0" err="1"/>
              <a:t>милиона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а </a:t>
            </a:r>
            <a:r>
              <a:rPr lang="en-US" dirty="0" err="1"/>
              <a:t>Сунце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</a:t>
            </a:r>
            <a:r>
              <a:rPr lang="en-US" dirty="0" err="1"/>
              <a:t>центра</a:t>
            </a:r>
            <a:r>
              <a:rPr lang="en-US" dirty="0"/>
              <a:t> </a:t>
            </a:r>
            <a:r>
              <a:rPr lang="en-US" dirty="0" err="1"/>
              <a:t>галаксије</a:t>
            </a:r>
            <a:r>
              <a:rPr lang="en-US" dirty="0"/>
              <a:t> </a:t>
            </a:r>
            <a:r>
              <a:rPr lang="en-US" dirty="0" smtClean="0"/>
              <a:t>220</a:t>
            </a:r>
            <a:r>
              <a:rPr lang="sr-Latn-RS" dirty="0" smtClean="0"/>
              <a:t>km</a:t>
            </a:r>
            <a:r>
              <a:rPr lang="en-US" dirty="0" smtClean="0"/>
              <a:t>/</a:t>
            </a:r>
            <a:r>
              <a:rPr lang="sr-Latn-RS" dirty="0" smtClean="0"/>
              <a:t>sec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800 </a:t>
            </a:r>
            <a:r>
              <a:rPr lang="en-US" dirty="0" smtClean="0"/>
              <a:t>000</a:t>
            </a:r>
            <a:r>
              <a:rPr lang="sr-Latn-RS" dirty="0" smtClean="0"/>
              <a:t>km</a:t>
            </a:r>
            <a:r>
              <a:rPr lang="en-US" dirty="0" smtClean="0"/>
              <a:t>/</a:t>
            </a:r>
            <a:r>
              <a:rPr lang="sr-Latn-RS" dirty="0" smtClean="0"/>
              <a:t>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https://thusspokejon.files.wordpress.com/2012/06/17-kepler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152400"/>
            <a:ext cx="5384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4495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Сунчев</a:t>
            </a:r>
            <a:r>
              <a:rPr lang="en-US" b="1" dirty="0"/>
              <a:t> </a:t>
            </a:r>
            <a:r>
              <a:rPr lang="en-US" b="1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настао</a:t>
            </a:r>
            <a:r>
              <a:rPr lang="en-US" dirty="0"/>
              <a:t> </a:t>
            </a:r>
            <a:r>
              <a:rPr lang="en-US" dirty="0" err="1"/>
              <a:t>пре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4,5 </a:t>
            </a:r>
            <a:r>
              <a:rPr lang="en-US" dirty="0" err="1"/>
              <a:t>милијарди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ротирајућег</a:t>
            </a:r>
            <a:r>
              <a:rPr lang="en-US" dirty="0"/>
              <a:t> </a:t>
            </a:r>
            <a:r>
              <a:rPr lang="en-US" dirty="0" err="1"/>
              <a:t>облика</a:t>
            </a:r>
            <a:r>
              <a:rPr lang="en-US" dirty="0"/>
              <a:t> </a:t>
            </a:r>
            <a:r>
              <a:rPr lang="en-US" dirty="0" err="1"/>
              <a:t>гасова</a:t>
            </a:r>
            <a:r>
              <a:rPr lang="en-US" dirty="0"/>
              <a:t> и </a:t>
            </a:r>
            <a:r>
              <a:rPr lang="en-US" dirty="0" err="1"/>
              <a:t>прашине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своје</a:t>
            </a:r>
            <a:r>
              <a:rPr lang="en-US" dirty="0"/>
              <a:t> </a:t>
            </a:r>
            <a:r>
              <a:rPr lang="en-US" dirty="0" err="1"/>
              <a:t>тежине</a:t>
            </a:r>
            <a:r>
              <a:rPr lang="en-US" dirty="0"/>
              <a:t> </a:t>
            </a:r>
            <a:r>
              <a:rPr lang="en-US" dirty="0" err="1"/>
              <a:t>претворио</a:t>
            </a:r>
            <a:r>
              <a:rPr lang="en-US" dirty="0"/>
              <a:t> у </a:t>
            </a:r>
            <a:r>
              <a:rPr lang="en-US" dirty="0" err="1"/>
              <a:t>диск</a:t>
            </a:r>
            <a:r>
              <a:rPr lang="en-US" dirty="0"/>
              <a:t> у </a:t>
            </a:r>
            <a:r>
              <a:rPr lang="en-US" dirty="0" err="1"/>
              <a:t>чијем</a:t>
            </a:r>
            <a:r>
              <a:rPr lang="en-US" dirty="0"/>
              <a:t> </a:t>
            </a:r>
            <a:r>
              <a:rPr lang="en-US" dirty="0" err="1"/>
              <a:t>средишту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настало</a:t>
            </a:r>
            <a:r>
              <a:rPr lang="en-US" dirty="0"/>
              <a:t> </a:t>
            </a:r>
            <a:r>
              <a:rPr lang="en-US" dirty="0" err="1"/>
              <a:t>Сунце</a:t>
            </a:r>
            <a:r>
              <a:rPr lang="en-US" dirty="0"/>
              <a:t>. </a:t>
            </a:r>
            <a:r>
              <a:rPr lang="en-US" dirty="0" err="1"/>
              <a:t>Унутар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 </a:t>
            </a:r>
            <a:r>
              <a:rPr lang="en-US" dirty="0" err="1"/>
              <a:t>дошло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згушњавања</a:t>
            </a:r>
            <a:r>
              <a:rPr lang="en-US" dirty="0"/>
              <a:t> </a:t>
            </a:r>
            <a:r>
              <a:rPr lang="en-US" dirty="0" err="1"/>
              <a:t>чврстог</a:t>
            </a:r>
            <a:r>
              <a:rPr lang="en-US" dirty="0"/>
              <a:t> </a:t>
            </a:r>
            <a:r>
              <a:rPr lang="en-US" dirty="0" err="1"/>
              <a:t>материјала</a:t>
            </a:r>
            <a:r>
              <a:rPr lang="en-US" dirty="0"/>
              <a:t> у </a:t>
            </a:r>
            <a:r>
              <a:rPr lang="en-US" dirty="0" err="1"/>
              <a:t>гомиле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у </a:t>
            </a:r>
            <a:r>
              <a:rPr lang="en-US" dirty="0" err="1"/>
              <a:t>међусобном</a:t>
            </a:r>
            <a:r>
              <a:rPr lang="en-US" dirty="0"/>
              <a:t> </a:t>
            </a:r>
            <a:r>
              <a:rPr lang="en-US" dirty="0" err="1"/>
              <a:t>сударању</a:t>
            </a:r>
            <a:r>
              <a:rPr lang="en-US" dirty="0"/>
              <a:t> </a:t>
            </a:r>
            <a:r>
              <a:rPr lang="en-US" dirty="0" err="1"/>
              <a:t>претварале</a:t>
            </a:r>
            <a:r>
              <a:rPr lang="en-US" dirty="0"/>
              <a:t> у </a:t>
            </a:r>
            <a:r>
              <a:rPr lang="en-US" dirty="0" err="1"/>
              <a:t>већа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 </a:t>
            </a:r>
            <a:r>
              <a:rPr lang="en-US" dirty="0" err="1"/>
              <a:t>димензија</a:t>
            </a:r>
            <a:r>
              <a:rPr lang="en-US" dirty="0"/>
              <a:t> </a:t>
            </a:r>
            <a:r>
              <a:rPr lang="en-US" dirty="0" err="1"/>
              <a:t>планета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18434" name="Picture 2" descr="http://www.repetto5.com/uploads/3/0/1/8/3018200/solar_system_slide1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232" y="76200"/>
            <a:ext cx="4280168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0" y="3581400"/>
            <a:ext cx="4419600" cy="3200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У </a:t>
            </a:r>
            <a:r>
              <a:rPr lang="en-US" dirty="0" err="1" smtClean="0"/>
              <a:t>унутрашњем</a:t>
            </a:r>
            <a:r>
              <a:rPr lang="en-US" dirty="0" smtClean="0"/>
              <a:t> </a:t>
            </a:r>
            <a:r>
              <a:rPr lang="en-US" dirty="0" err="1" smtClean="0"/>
              <a:t>топлијем</a:t>
            </a:r>
            <a:r>
              <a:rPr lang="en-US" dirty="0" smtClean="0"/>
              <a:t> </a:t>
            </a:r>
            <a:r>
              <a:rPr lang="en-US" dirty="0" err="1" smtClean="0"/>
              <a:t>делу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стеновитог</a:t>
            </a:r>
            <a:r>
              <a:rPr lang="en-US" dirty="0" smtClean="0"/>
              <a:t> </a:t>
            </a:r>
            <a:r>
              <a:rPr lang="en-US" dirty="0" err="1" smtClean="0"/>
              <a:t>материјала</a:t>
            </a:r>
            <a:r>
              <a:rPr lang="en-US" dirty="0" smtClean="0"/>
              <a:t> </a:t>
            </a:r>
            <a:r>
              <a:rPr lang="en-US" dirty="0" err="1" smtClean="0"/>
              <a:t>настале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унутрашње</a:t>
            </a:r>
            <a:r>
              <a:rPr lang="en-US" dirty="0" smtClean="0"/>
              <a:t> </a:t>
            </a:r>
            <a:r>
              <a:rPr lang="en-US" dirty="0" err="1" smtClean="0"/>
              <a:t>планете</a:t>
            </a:r>
            <a:r>
              <a:rPr lang="en-US" dirty="0" smtClean="0"/>
              <a:t> </a:t>
            </a:r>
            <a:r>
              <a:rPr lang="en-US" dirty="0" err="1" smtClean="0"/>
              <a:t>земљиног</a:t>
            </a:r>
            <a:r>
              <a:rPr lang="en-US" dirty="0" smtClean="0"/>
              <a:t> </a:t>
            </a:r>
            <a:r>
              <a:rPr lang="en-US" dirty="0" err="1" smtClean="0"/>
              <a:t>типа</a:t>
            </a:r>
            <a:r>
              <a:rPr lang="en-US" dirty="0" smtClean="0"/>
              <a:t>. </a:t>
            </a:r>
            <a:r>
              <a:rPr lang="en-US" dirty="0" err="1" smtClean="0"/>
              <a:t>Спољашње</a:t>
            </a:r>
            <a:r>
              <a:rPr lang="en-US" dirty="0" smtClean="0"/>
              <a:t> </a:t>
            </a:r>
            <a:r>
              <a:rPr lang="en-US" dirty="0" err="1" smtClean="0"/>
              <a:t>крупније</a:t>
            </a:r>
            <a:r>
              <a:rPr lang="en-US" dirty="0" smtClean="0"/>
              <a:t> </a:t>
            </a:r>
            <a:r>
              <a:rPr lang="en-US" dirty="0" err="1" smtClean="0"/>
              <a:t>планете</a:t>
            </a:r>
            <a:r>
              <a:rPr lang="en-US" dirty="0" smtClean="0"/>
              <a:t> 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настале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стеновитог</a:t>
            </a:r>
            <a:r>
              <a:rPr lang="en-US" dirty="0" smtClean="0"/>
              <a:t> </a:t>
            </a:r>
            <a:r>
              <a:rPr lang="en-US" dirty="0" err="1" smtClean="0"/>
              <a:t>материјала</a:t>
            </a:r>
            <a:r>
              <a:rPr lang="en-US" dirty="0" smtClean="0"/>
              <a:t> и </a:t>
            </a: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великим</a:t>
            </a:r>
            <a:r>
              <a:rPr lang="en-US" dirty="0" smtClean="0"/>
              <a:t> </a:t>
            </a:r>
            <a:r>
              <a:rPr lang="en-US" dirty="0" err="1" smtClean="0"/>
              <a:t>бројем</a:t>
            </a:r>
            <a:r>
              <a:rPr lang="en-US" dirty="0" smtClean="0"/>
              <a:t> </a:t>
            </a:r>
            <a:r>
              <a:rPr lang="en-US" dirty="0" err="1" smtClean="0"/>
              <a:t>сателита</a:t>
            </a:r>
            <a:r>
              <a:rPr lang="en-US" dirty="0" smtClean="0"/>
              <a:t>. </a:t>
            </a:r>
            <a:r>
              <a:rPr lang="en-US" dirty="0" err="1" smtClean="0"/>
              <a:t>Масе</a:t>
            </a:r>
            <a:r>
              <a:rPr lang="en-US" dirty="0" smtClean="0"/>
              <a:t> </a:t>
            </a:r>
            <a:r>
              <a:rPr lang="en-US" dirty="0" err="1" smtClean="0"/>
              <a:t>ових</a:t>
            </a:r>
            <a:r>
              <a:rPr lang="en-US" dirty="0" smtClean="0"/>
              <a:t> </a:t>
            </a:r>
            <a:r>
              <a:rPr lang="en-US" dirty="0" err="1" smtClean="0"/>
              <a:t>планета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биле</a:t>
            </a:r>
            <a:r>
              <a:rPr lang="en-US" dirty="0" smtClean="0"/>
              <a:t> </a:t>
            </a:r>
            <a:r>
              <a:rPr lang="en-US" dirty="0" err="1" smtClean="0"/>
              <a:t>десетак</a:t>
            </a:r>
            <a:r>
              <a:rPr lang="en-US" dirty="0" smtClean="0"/>
              <a:t> </a:t>
            </a:r>
            <a:r>
              <a:rPr lang="en-US" dirty="0" err="1" smtClean="0"/>
              <a:t>пута</a:t>
            </a:r>
            <a:r>
              <a:rPr lang="en-US" dirty="0" smtClean="0"/>
              <a:t> </a:t>
            </a:r>
            <a:r>
              <a:rPr lang="en-US" dirty="0" err="1" smtClean="0"/>
              <a:t>веће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Земљине</a:t>
            </a:r>
            <a:r>
              <a:rPr lang="en-US" dirty="0" smtClean="0"/>
              <a:t> и  а </a:t>
            </a:r>
            <a:r>
              <a:rPr lang="en-US" dirty="0" err="1" smtClean="0"/>
              <a:t>сила</a:t>
            </a:r>
            <a:r>
              <a:rPr lang="en-US" dirty="0" smtClean="0"/>
              <a:t> </a:t>
            </a:r>
            <a:r>
              <a:rPr lang="en-US" dirty="0" err="1" smtClean="0"/>
              <a:t>теже</a:t>
            </a:r>
            <a:r>
              <a:rPr lang="en-US" dirty="0" smtClean="0"/>
              <a:t> </a:t>
            </a:r>
            <a:r>
              <a:rPr lang="en-US" dirty="0" err="1" smtClean="0"/>
              <a:t>довољно</a:t>
            </a:r>
            <a:r>
              <a:rPr lang="en-US" dirty="0" smtClean="0"/>
              <a:t> </a:t>
            </a:r>
            <a:r>
              <a:rPr lang="en-US" dirty="0" err="1" smtClean="0"/>
              <a:t>велика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привуче</a:t>
            </a:r>
            <a:r>
              <a:rPr lang="en-US" dirty="0" smtClean="0"/>
              <a:t> </a:t>
            </a:r>
            <a:r>
              <a:rPr lang="en-US" dirty="0" err="1" smtClean="0"/>
              <a:t>део</a:t>
            </a:r>
            <a:r>
              <a:rPr lang="en-US" dirty="0" smtClean="0"/>
              <a:t> </a:t>
            </a:r>
            <a:r>
              <a:rPr lang="en-US" dirty="0" err="1" smtClean="0"/>
              <a:t>гасовитог</a:t>
            </a:r>
            <a:r>
              <a:rPr lang="en-US" dirty="0" smtClean="0"/>
              <a:t> </a:t>
            </a:r>
            <a:r>
              <a:rPr lang="en-US" dirty="0" err="1" smtClean="0"/>
              <a:t>облака</a:t>
            </a:r>
            <a:r>
              <a:rPr lang="en-US" dirty="0" smtClean="0"/>
              <a:t> </a:t>
            </a:r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dirty="0" err="1" smtClean="0"/>
              <a:t>Сунчевог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.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тај</a:t>
            </a:r>
            <a:r>
              <a:rPr lang="en-US" dirty="0" smtClean="0"/>
              <a:t> </a:t>
            </a:r>
            <a:r>
              <a:rPr lang="en-US" dirty="0" err="1" smtClean="0"/>
              <a:t>начин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настале</a:t>
            </a:r>
            <a:r>
              <a:rPr lang="en-US" dirty="0" smtClean="0"/>
              <a:t> </a:t>
            </a:r>
            <a:r>
              <a:rPr lang="en-US" dirty="0" err="1" smtClean="0"/>
              <a:t>џиновске</a:t>
            </a:r>
            <a:r>
              <a:rPr lang="en-US" dirty="0" smtClean="0"/>
              <a:t> </a:t>
            </a:r>
            <a:r>
              <a:rPr lang="en-US" dirty="0" err="1" smtClean="0"/>
              <a:t>гасовите</a:t>
            </a:r>
            <a:r>
              <a:rPr lang="en-US" dirty="0" smtClean="0"/>
              <a:t> </a:t>
            </a:r>
            <a:r>
              <a:rPr lang="en-US" dirty="0" err="1" smtClean="0"/>
              <a:t>планете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57150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Од</a:t>
            </a:r>
            <a:r>
              <a:rPr lang="en-US" sz="3400" dirty="0" smtClean="0"/>
              <a:t> </a:t>
            </a:r>
            <a:r>
              <a:rPr lang="en-US" sz="3400" dirty="0" err="1"/>
              <a:t>најмањих</a:t>
            </a:r>
            <a:r>
              <a:rPr lang="en-US" sz="3400" dirty="0"/>
              <a:t> </a:t>
            </a:r>
            <a:r>
              <a:rPr lang="en-US" sz="3400" dirty="0" err="1"/>
              <a:t>стеновитих</a:t>
            </a:r>
            <a:r>
              <a:rPr lang="en-US" sz="3400" dirty="0"/>
              <a:t> </a:t>
            </a:r>
            <a:r>
              <a:rPr lang="en-US" sz="3400" dirty="0" err="1"/>
              <a:t>остатака</a:t>
            </a:r>
            <a:r>
              <a:rPr lang="en-US" sz="3400" dirty="0"/>
              <a:t> </a:t>
            </a:r>
            <a:r>
              <a:rPr lang="en-US" sz="3400" dirty="0" err="1"/>
              <a:t>створен</a:t>
            </a:r>
            <a:r>
              <a:rPr lang="en-US" sz="3400" dirty="0"/>
              <a:t> </a:t>
            </a:r>
            <a:r>
              <a:rPr lang="en-US" sz="3400" dirty="0" err="1"/>
              <a:t>је</a:t>
            </a:r>
            <a:r>
              <a:rPr lang="en-US" sz="3400" dirty="0"/>
              <a:t> </a:t>
            </a:r>
            <a:r>
              <a:rPr lang="en-US" sz="3400" dirty="0" err="1"/>
              <a:t>појас</a:t>
            </a:r>
            <a:r>
              <a:rPr lang="en-US" sz="3400" dirty="0"/>
              <a:t> </a:t>
            </a:r>
            <a:r>
              <a:rPr lang="en-US" sz="3400" dirty="0" err="1"/>
              <a:t>астероида</a:t>
            </a:r>
            <a:r>
              <a:rPr lang="en-US" sz="3400" dirty="0"/>
              <a:t> </a:t>
            </a:r>
            <a:r>
              <a:rPr lang="en-US" sz="3400" dirty="0" err="1"/>
              <a:t>између</a:t>
            </a:r>
            <a:r>
              <a:rPr lang="en-US" sz="3400" dirty="0"/>
              <a:t> </a:t>
            </a:r>
            <a:r>
              <a:rPr lang="en-US" sz="3400" dirty="0" err="1"/>
              <a:t>Марса</a:t>
            </a:r>
            <a:r>
              <a:rPr lang="en-US" sz="3400" dirty="0"/>
              <a:t> </a:t>
            </a:r>
            <a:r>
              <a:rPr lang="sr-Cyrl-RS" sz="3400" dirty="0" smtClean="0"/>
              <a:t> </a:t>
            </a:r>
            <a:r>
              <a:rPr lang="en-US" sz="3400" dirty="0" smtClean="0"/>
              <a:t>и </a:t>
            </a:r>
            <a:r>
              <a:rPr lang="en-US" sz="3400" dirty="0" err="1"/>
              <a:t>Јупитера.Највећи</a:t>
            </a:r>
            <a:r>
              <a:rPr lang="en-US" sz="3400" dirty="0"/>
              <a:t> </a:t>
            </a:r>
            <a:r>
              <a:rPr lang="en-US" sz="3400" dirty="0" err="1"/>
              <a:t>међу</a:t>
            </a:r>
            <a:r>
              <a:rPr lang="en-US" sz="3400" dirty="0"/>
              <a:t> </a:t>
            </a:r>
            <a:r>
              <a:rPr lang="sr-Cyrl-RS" sz="3400" dirty="0" smtClean="0"/>
              <a:t> њима је </a:t>
            </a:r>
            <a:r>
              <a:rPr lang="en-US" sz="3400" dirty="0" err="1" smtClean="0"/>
              <a:t>Церера</a:t>
            </a:r>
            <a:r>
              <a:rPr lang="en-US" sz="3400" dirty="0"/>
              <a:t>, </a:t>
            </a:r>
            <a:r>
              <a:rPr lang="en-US" sz="3400" dirty="0" err="1"/>
              <a:t>са</a:t>
            </a:r>
            <a:r>
              <a:rPr lang="en-US" sz="3400" dirty="0"/>
              <a:t> </a:t>
            </a:r>
            <a:r>
              <a:rPr lang="en-US" sz="3400" dirty="0" err="1"/>
              <a:t>пречником</a:t>
            </a:r>
            <a:r>
              <a:rPr lang="en-US" sz="3400" dirty="0"/>
              <a:t> </a:t>
            </a:r>
            <a:r>
              <a:rPr lang="en-US" sz="3400" dirty="0" err="1"/>
              <a:t>од</a:t>
            </a:r>
            <a:r>
              <a:rPr lang="en-US" sz="3400" dirty="0"/>
              <a:t> 1000км, </a:t>
            </a:r>
            <a:r>
              <a:rPr lang="en-US" sz="3400" dirty="0" smtClean="0"/>
              <a:t> </a:t>
            </a:r>
            <a:r>
              <a:rPr lang="en-US" sz="3400" dirty="0" err="1"/>
              <a:t>откривен</a:t>
            </a:r>
            <a:r>
              <a:rPr lang="en-US" sz="3400" dirty="0"/>
              <a:t> 1801. </a:t>
            </a:r>
            <a:r>
              <a:rPr lang="en-US" sz="3400" dirty="0" err="1"/>
              <a:t>године</a:t>
            </a:r>
            <a:r>
              <a:rPr lang="en-US" sz="3400" dirty="0"/>
              <a:t> (</a:t>
            </a:r>
            <a:r>
              <a:rPr lang="en-US" sz="3400" dirty="0" err="1"/>
              <a:t>италијански</a:t>
            </a:r>
            <a:r>
              <a:rPr lang="en-US" sz="3400" dirty="0"/>
              <a:t> </a:t>
            </a:r>
            <a:r>
              <a:rPr lang="en-US" sz="3400" dirty="0" err="1"/>
              <a:t>астроном</a:t>
            </a:r>
            <a:r>
              <a:rPr lang="en-US" sz="3400" dirty="0"/>
              <a:t> </a:t>
            </a:r>
            <a:r>
              <a:rPr lang="en-US" sz="3400" dirty="0" err="1"/>
              <a:t>Ђузепе</a:t>
            </a:r>
            <a:r>
              <a:rPr lang="en-US" sz="3400" dirty="0"/>
              <a:t> </a:t>
            </a:r>
            <a:r>
              <a:rPr lang="en-US" sz="3400" dirty="0" err="1"/>
              <a:t>Пјаци</a:t>
            </a:r>
            <a:r>
              <a:rPr lang="en-US" sz="3400" dirty="0"/>
              <a:t>). </a:t>
            </a:r>
            <a:r>
              <a:rPr lang="en-US" sz="3400" dirty="0" err="1"/>
              <a:t>Снимак</a:t>
            </a:r>
            <a:r>
              <a:rPr lang="en-US" sz="3400" dirty="0"/>
              <a:t> </a:t>
            </a:r>
            <a:r>
              <a:rPr lang="en-US" sz="3400" dirty="0" err="1"/>
              <a:t>једног</a:t>
            </a:r>
            <a:r>
              <a:rPr lang="en-US" sz="3400" dirty="0"/>
              <a:t> </a:t>
            </a:r>
            <a:r>
              <a:rPr lang="en-US" sz="3400" dirty="0" err="1"/>
              <a:t>од</a:t>
            </a:r>
            <a:r>
              <a:rPr lang="en-US" sz="3400" dirty="0"/>
              <a:t> </a:t>
            </a:r>
            <a:r>
              <a:rPr lang="en-US" sz="3400" dirty="0" err="1"/>
              <a:t>њих</a:t>
            </a:r>
            <a:r>
              <a:rPr lang="en-US" sz="3400" dirty="0"/>
              <a:t> </a:t>
            </a:r>
            <a:r>
              <a:rPr lang="en-US" sz="3400" dirty="0" err="1"/>
              <a:t>Ида</a:t>
            </a:r>
            <a:r>
              <a:rPr lang="en-US" sz="3400" dirty="0"/>
              <a:t>  </a:t>
            </a:r>
            <a:r>
              <a:rPr lang="en-US" sz="3400" dirty="0" err="1"/>
              <a:t>је</a:t>
            </a:r>
            <a:r>
              <a:rPr lang="en-US" sz="3400" dirty="0"/>
              <a:t> 1993. </a:t>
            </a:r>
            <a:r>
              <a:rPr lang="en-US" sz="3400" dirty="0" err="1"/>
              <a:t>стигао</a:t>
            </a:r>
            <a:r>
              <a:rPr lang="en-US" sz="3400" dirty="0"/>
              <a:t> </a:t>
            </a:r>
            <a:r>
              <a:rPr lang="en-US" sz="3400" dirty="0" err="1"/>
              <a:t>на</a:t>
            </a:r>
            <a:r>
              <a:rPr lang="en-US" sz="3400" dirty="0"/>
              <a:t> </a:t>
            </a:r>
            <a:r>
              <a:rPr lang="en-US" sz="3400" dirty="0" err="1"/>
              <a:t>Земљу</a:t>
            </a:r>
            <a:r>
              <a:rPr lang="en-US" sz="3400" dirty="0"/>
              <a:t>, </a:t>
            </a:r>
            <a:r>
              <a:rPr lang="en-US" sz="3400" dirty="0" err="1"/>
              <a:t>пречника</a:t>
            </a:r>
            <a:r>
              <a:rPr lang="en-US" sz="3400" dirty="0"/>
              <a:t> 55км а </a:t>
            </a:r>
            <a:r>
              <a:rPr lang="en-US" sz="3400" dirty="0" err="1"/>
              <a:t>има</a:t>
            </a:r>
            <a:r>
              <a:rPr lang="en-US" sz="3400" dirty="0"/>
              <a:t> </a:t>
            </a:r>
            <a:r>
              <a:rPr lang="en-US" sz="3400" dirty="0" err="1"/>
              <a:t>сопствени</a:t>
            </a:r>
            <a:r>
              <a:rPr lang="en-US" sz="3400" dirty="0"/>
              <a:t> </a:t>
            </a:r>
            <a:r>
              <a:rPr lang="en-US" sz="3400" dirty="0" err="1"/>
              <a:t>сателит</a:t>
            </a:r>
            <a:r>
              <a:rPr lang="en-US" sz="3400" dirty="0"/>
              <a:t> </a:t>
            </a:r>
            <a:r>
              <a:rPr lang="en-US" sz="3400" dirty="0" err="1"/>
              <a:t>Дактил</a:t>
            </a:r>
            <a:r>
              <a:rPr lang="en-US" sz="3400" dirty="0"/>
              <a:t> </a:t>
            </a:r>
            <a:r>
              <a:rPr lang="en-US" sz="3400" dirty="0" err="1"/>
              <a:t>пречника</a:t>
            </a:r>
            <a:r>
              <a:rPr lang="en-US" sz="3400" dirty="0"/>
              <a:t> 1,5км.</a:t>
            </a:r>
          </a:p>
          <a:p>
            <a:endParaRPr lang="en-US" dirty="0"/>
          </a:p>
        </p:txBody>
      </p:sp>
      <p:pic>
        <p:nvPicPr>
          <p:cNvPr id="19458" name="Picture 2" descr="http://i.telegraph.co.uk/multimedia/archive/01694/asteroid_16945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28612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0"/>
            <a:ext cx="3962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АСТЕРОИДИ </a:t>
            </a:r>
            <a:endParaRPr lang="sr-Cyrl-R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или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планетоиди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www.passmyexams.co.uk/GCSE/physics/images/astero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492" y="86902"/>
            <a:ext cx="4349257" cy="326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crystalinks.com/asteroidbel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062" y="2895600"/>
            <a:ext cx="2331538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buzzle.com/images/astronomy/ce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25870"/>
            <a:ext cx="4191000" cy="211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482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МЕТЕОРИ </a:t>
            </a:r>
            <a:r>
              <a:rPr lang="sr-Cyrl-RS" b="1" dirty="0" smtClean="0">
                <a:solidFill>
                  <a:srgbClr val="FF0000"/>
                </a:solidFill>
              </a:rPr>
              <a:t/>
            </a:r>
            <a:br>
              <a:rPr lang="sr-Cyrl-R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И МЕТЕОРИТИ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410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Делови</a:t>
            </a:r>
            <a:r>
              <a:rPr lang="en-US" dirty="0" smtClean="0"/>
              <a:t> </a:t>
            </a:r>
            <a:r>
              <a:rPr lang="en-US" dirty="0" err="1"/>
              <a:t>астероида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нађу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путу</a:t>
            </a:r>
            <a:r>
              <a:rPr lang="en-US" dirty="0"/>
              <a:t> </a:t>
            </a:r>
            <a:r>
              <a:rPr lang="sr-Cyrl-RS" dirty="0" smtClean="0"/>
              <a:t>ка</a:t>
            </a:r>
            <a:r>
              <a:rPr lang="en-US" dirty="0" smtClean="0"/>
              <a:t>  </a:t>
            </a:r>
            <a:r>
              <a:rPr lang="en-US" dirty="0" err="1" smtClean="0"/>
              <a:t>Земљ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en-US" dirty="0" err="1"/>
              <a:t>називају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метеори</a:t>
            </a:r>
            <a:r>
              <a:rPr lang="en-US" dirty="0"/>
              <a:t> а 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падну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земљу-метеорити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err="1" smtClean="0"/>
              <a:t>Киша</a:t>
            </a:r>
            <a:r>
              <a:rPr lang="en-US" dirty="0" smtClean="0"/>
              <a:t> </a:t>
            </a:r>
            <a:r>
              <a:rPr lang="en-US" dirty="0" err="1"/>
              <a:t>метеора</a:t>
            </a:r>
            <a:r>
              <a:rPr lang="en-US" dirty="0"/>
              <a:t> "</a:t>
            </a:r>
            <a:r>
              <a:rPr lang="en-US" dirty="0" err="1"/>
              <a:t>Сузе</a:t>
            </a:r>
            <a:r>
              <a:rPr lang="en-US" dirty="0"/>
              <a:t> </a:t>
            </a:r>
            <a:r>
              <a:rPr lang="en-US" dirty="0" err="1"/>
              <a:t>светог</a:t>
            </a:r>
            <a:r>
              <a:rPr lang="en-US" dirty="0"/>
              <a:t> </a:t>
            </a:r>
            <a:r>
              <a:rPr lang="en-US" dirty="0" err="1"/>
              <a:t>Лоренца</a:t>
            </a:r>
            <a:r>
              <a:rPr lang="en-US" dirty="0"/>
              <a:t>" </a:t>
            </a:r>
            <a:r>
              <a:rPr lang="en-US" dirty="0" err="1"/>
              <a:t>око</a:t>
            </a:r>
            <a:r>
              <a:rPr lang="en-US" dirty="0"/>
              <a:t> 10. </a:t>
            </a:r>
            <a:r>
              <a:rPr lang="en-US" dirty="0" err="1"/>
              <a:t>августа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err="1" smtClean="0"/>
              <a:t>Звезде</a:t>
            </a:r>
            <a:r>
              <a:rPr lang="en-US" dirty="0" smtClean="0"/>
              <a:t> </a:t>
            </a:r>
            <a:r>
              <a:rPr lang="en-US" dirty="0" err="1"/>
              <a:t>падалице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sr-Cyrl-RS" dirty="0"/>
              <a:t>Н</a:t>
            </a:r>
            <a:r>
              <a:rPr lang="en-US" dirty="0" err="1" smtClean="0"/>
              <a:t>еки</a:t>
            </a:r>
            <a:r>
              <a:rPr lang="en-US" dirty="0" smtClean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ројева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називају</a:t>
            </a:r>
            <a:r>
              <a:rPr lang="en-US" dirty="0"/>
              <a:t> </a:t>
            </a:r>
            <a:r>
              <a:rPr lang="en-US" dirty="0" err="1"/>
              <a:t>Леониди</a:t>
            </a:r>
            <a:r>
              <a:rPr lang="en-US" dirty="0"/>
              <a:t> (15-19 </a:t>
            </a:r>
            <a:r>
              <a:rPr lang="en-US" dirty="0" err="1"/>
              <a:t>новембар</a:t>
            </a:r>
            <a:r>
              <a:rPr lang="en-US" dirty="0"/>
              <a:t>) 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</a:t>
            </a:r>
            <a:r>
              <a:rPr lang="en-US" dirty="0" smtClean="0"/>
              <a:t>и </a:t>
            </a:r>
            <a:r>
              <a:rPr lang="en-US" dirty="0" err="1"/>
              <a:t>Персеиди</a:t>
            </a:r>
            <a:r>
              <a:rPr lang="en-US" dirty="0"/>
              <a:t> (25 јул-18 </a:t>
            </a:r>
            <a:r>
              <a:rPr lang="en-US" dirty="0" err="1"/>
              <a:t>август</a:t>
            </a:r>
            <a:r>
              <a:rPr lang="en-US" dirty="0"/>
              <a:t>). </a:t>
            </a:r>
          </a:p>
        </p:txBody>
      </p:sp>
      <p:pic>
        <p:nvPicPr>
          <p:cNvPr id="20482" name="Picture 2" descr="http://www.meteoweb.eu/wp-content/uploads/2015/08/STELLE-CADENTI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0"/>
            <a:ext cx="2971800" cy="215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lokalnoglobalno.com/wp-content/uploads/2014/08/meteor-sh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3789179" cy="2514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467600" y="6172200"/>
            <a:ext cx="1600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Персеиди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s://ceruslandia.files.wordpress.com/2014/09/e54f099468798e28d12a9b121d0ec1f4.jpg?w=407&amp;h=2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133600"/>
            <a:ext cx="3124200" cy="206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ЗВЕЗДЕ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Усијана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гасовита</a:t>
            </a:r>
            <a:r>
              <a:rPr lang="en-US" dirty="0"/>
              <a:t> </a:t>
            </a:r>
            <a:r>
              <a:rPr lang="en-US" dirty="0" err="1"/>
              <a:t>небеска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имају</a:t>
            </a:r>
            <a:r>
              <a:rPr lang="en-US" dirty="0"/>
              <a:t> </a:t>
            </a:r>
            <a:r>
              <a:rPr lang="en-US" dirty="0" err="1"/>
              <a:t>сопствену</a:t>
            </a:r>
            <a:r>
              <a:rPr lang="en-US" dirty="0"/>
              <a:t> </a:t>
            </a:r>
            <a:r>
              <a:rPr lang="en-US" dirty="0" err="1"/>
              <a:t>светлост</a:t>
            </a:r>
            <a:r>
              <a:rPr lang="en-US" dirty="0"/>
              <a:t> и </a:t>
            </a:r>
            <a:r>
              <a:rPr lang="en-US" dirty="0" err="1"/>
              <a:t>топлоту</a:t>
            </a:r>
            <a:r>
              <a:rPr lang="en-US" dirty="0"/>
              <a:t>.</a:t>
            </a:r>
          </a:p>
          <a:p>
            <a:r>
              <a:rPr lang="en-US" dirty="0" err="1"/>
              <a:t>Хипарх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Никеје</a:t>
            </a:r>
            <a:r>
              <a:rPr lang="en-US" dirty="0"/>
              <a:t> 2. </a:t>
            </a:r>
            <a:r>
              <a:rPr lang="en-US" dirty="0" err="1"/>
              <a:t>век</a:t>
            </a:r>
            <a:r>
              <a:rPr lang="en-US" dirty="0"/>
              <a:t> </a:t>
            </a:r>
            <a:r>
              <a:rPr lang="en-US" dirty="0" err="1"/>
              <a:t>пне</a:t>
            </a:r>
            <a:r>
              <a:rPr lang="en-US" dirty="0"/>
              <a:t> </a:t>
            </a:r>
            <a:r>
              <a:rPr lang="en-US" dirty="0" err="1"/>
              <a:t>звездани</a:t>
            </a:r>
            <a:r>
              <a:rPr lang="en-US" dirty="0"/>
              <a:t> </a:t>
            </a:r>
            <a:r>
              <a:rPr lang="en-US" dirty="0" err="1"/>
              <a:t>каталог</a:t>
            </a:r>
            <a:r>
              <a:rPr lang="en-US" dirty="0"/>
              <a:t> 850 </a:t>
            </a:r>
            <a:r>
              <a:rPr lang="en-US" dirty="0" err="1"/>
              <a:t>звезда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Клаудије</a:t>
            </a:r>
            <a:r>
              <a:rPr lang="en-US" dirty="0" smtClean="0"/>
              <a:t> </a:t>
            </a:r>
            <a:r>
              <a:rPr lang="en-US" dirty="0" err="1"/>
              <a:t>Птоломеј</a:t>
            </a:r>
            <a:r>
              <a:rPr lang="en-US" dirty="0"/>
              <a:t> (</a:t>
            </a:r>
            <a:r>
              <a:rPr lang="en-US" dirty="0" err="1"/>
              <a:t>радио</a:t>
            </a:r>
            <a:r>
              <a:rPr lang="en-US" dirty="0"/>
              <a:t> у </a:t>
            </a:r>
            <a:r>
              <a:rPr lang="en-US" dirty="0" err="1"/>
              <a:t>Александрији</a:t>
            </a:r>
            <a:r>
              <a:rPr lang="en-US" dirty="0"/>
              <a:t> у 2. </a:t>
            </a:r>
            <a:r>
              <a:rPr lang="en-US" dirty="0" err="1"/>
              <a:t>веку</a:t>
            </a:r>
            <a:r>
              <a:rPr lang="en-US" dirty="0"/>
              <a:t>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ере</a:t>
            </a:r>
            <a:r>
              <a:rPr lang="en-US" dirty="0"/>
              <a:t>),  </a:t>
            </a:r>
            <a:r>
              <a:rPr lang="en-US" dirty="0" err="1"/>
              <a:t>дело</a:t>
            </a:r>
            <a:r>
              <a:rPr lang="en-US" dirty="0"/>
              <a:t> </a:t>
            </a:r>
            <a:r>
              <a:rPr lang="en-US" dirty="0" err="1"/>
              <a:t>Алмагест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звезданим</a:t>
            </a:r>
            <a:r>
              <a:rPr lang="en-US" dirty="0"/>
              <a:t> </a:t>
            </a:r>
            <a:r>
              <a:rPr lang="en-US" dirty="0" err="1"/>
              <a:t>каталогом</a:t>
            </a:r>
            <a:r>
              <a:rPr lang="en-US" dirty="0"/>
              <a:t> , </a:t>
            </a:r>
            <a:r>
              <a:rPr lang="sr-Cyrl-RS" dirty="0" smtClean="0"/>
              <a:t>(</a:t>
            </a:r>
            <a:r>
              <a:rPr lang="en-US" dirty="0" err="1" smtClean="0"/>
              <a:t>проширен</a:t>
            </a:r>
            <a:r>
              <a:rPr lang="en-US" dirty="0" smtClean="0"/>
              <a:t> </a:t>
            </a:r>
            <a:r>
              <a:rPr lang="en-US" dirty="0" err="1" smtClean="0"/>
              <a:t>Хипарх</a:t>
            </a:r>
            <a:r>
              <a:rPr lang="sr-Cyrl-RS" dirty="0" smtClean="0"/>
              <a:t>ов каталог)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smtClean="0"/>
              <a:t>1000</a:t>
            </a:r>
            <a:r>
              <a:rPr lang="sr-Cyrl-RS" dirty="0" smtClean="0"/>
              <a:t> </a:t>
            </a:r>
            <a:r>
              <a:rPr lang="en-US" dirty="0" err="1" smtClean="0"/>
              <a:t>звезда</a:t>
            </a:r>
            <a:r>
              <a:rPr lang="en-US" dirty="0" smtClean="0"/>
              <a:t>.</a:t>
            </a:r>
            <a:endParaRPr lang="sr-Cyrl-RS" dirty="0" smtClean="0"/>
          </a:p>
          <a:p>
            <a:r>
              <a:rPr lang="en-US" dirty="0" err="1" smtClean="0"/>
              <a:t>Разликују</a:t>
            </a:r>
            <a:r>
              <a:rPr lang="en-US" dirty="0" smtClean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величини</a:t>
            </a:r>
            <a:r>
              <a:rPr lang="en-US" dirty="0"/>
              <a:t>, </a:t>
            </a:r>
            <a:r>
              <a:rPr lang="en-US" dirty="0" err="1"/>
              <a:t>сјају</a:t>
            </a:r>
            <a:r>
              <a:rPr lang="en-US" dirty="0"/>
              <a:t>, </a:t>
            </a:r>
            <a:r>
              <a:rPr lang="en-US" dirty="0" err="1"/>
              <a:t>температури</a:t>
            </a:r>
            <a:r>
              <a:rPr lang="en-US" dirty="0"/>
              <a:t> </a:t>
            </a:r>
            <a:r>
              <a:rPr lang="en-US" dirty="0" err="1"/>
              <a:t>боји</a:t>
            </a:r>
            <a:r>
              <a:rPr lang="en-US" dirty="0"/>
              <a:t> </a:t>
            </a:r>
            <a:endParaRPr lang="sr-Cyrl-RS" dirty="0" smtClean="0"/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r>
              <a:rPr lang="en-US" dirty="0" smtClean="0"/>
              <a:t>( </a:t>
            </a:r>
            <a:r>
              <a:rPr lang="en-US" dirty="0" err="1"/>
              <a:t>беле</a:t>
            </a:r>
            <a:r>
              <a:rPr lang="en-US" dirty="0"/>
              <a:t>, </a:t>
            </a:r>
            <a:r>
              <a:rPr lang="en-US" dirty="0" err="1"/>
              <a:t>плаве</a:t>
            </a:r>
            <a:r>
              <a:rPr lang="en-US" dirty="0"/>
              <a:t>, </a:t>
            </a:r>
            <a:r>
              <a:rPr lang="en-US" dirty="0" err="1"/>
              <a:t>жуте</a:t>
            </a:r>
            <a:r>
              <a:rPr lang="en-US" dirty="0"/>
              <a:t>, </a:t>
            </a:r>
            <a:r>
              <a:rPr lang="en-US" dirty="0" err="1"/>
              <a:t>наранџасте</a:t>
            </a:r>
            <a:r>
              <a:rPr lang="en-US" dirty="0"/>
              <a:t>, </a:t>
            </a:r>
            <a:r>
              <a:rPr lang="en-US" dirty="0" err="1"/>
              <a:t>црвене</a:t>
            </a:r>
            <a:r>
              <a:rPr lang="en-US" dirty="0"/>
              <a:t> 2000-3000 </a:t>
            </a:r>
            <a:r>
              <a:rPr lang="en-US" dirty="0" err="1"/>
              <a:t>степени</a:t>
            </a:r>
            <a:r>
              <a:rPr lang="en-US" dirty="0"/>
              <a:t>, </a:t>
            </a:r>
            <a:r>
              <a:rPr lang="en-US" dirty="0" err="1"/>
              <a:t>жуте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Сунце</a:t>
            </a:r>
            <a:r>
              <a:rPr lang="en-US" dirty="0"/>
              <a:t> 5000-6000,  а </a:t>
            </a:r>
            <a:r>
              <a:rPr lang="en-US" dirty="0" err="1"/>
              <a:t>беле</a:t>
            </a:r>
            <a:r>
              <a:rPr lang="en-US" dirty="0"/>
              <a:t> и </a:t>
            </a:r>
            <a:r>
              <a:rPr lang="en-US" dirty="0" err="1"/>
              <a:t>плаве</a:t>
            </a:r>
            <a:r>
              <a:rPr lang="en-US" dirty="0"/>
              <a:t> 50 000-60 000).</a:t>
            </a:r>
          </a:p>
          <a:p>
            <a:endParaRPr lang="en-US" dirty="0"/>
          </a:p>
        </p:txBody>
      </p:sp>
      <p:pic>
        <p:nvPicPr>
          <p:cNvPr id="21506" name="Picture 2" descr="Shining star in space wallpap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52400"/>
            <a:ext cx="32004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.space.com/images/i/000/030/583/wS4/methuselah-star-1600.jpg?13728807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1524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1418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ВАСИОНА И ВАСИОНСКА ТЕЛА</vt:lpstr>
      <vt:lpstr>Васиона, свемир, космос је таман, безваздушни,хладан простор у коме лебде небеска тела. </vt:lpstr>
      <vt:lpstr>Slide 3</vt:lpstr>
      <vt:lpstr>Slide 4</vt:lpstr>
      <vt:lpstr>Млечни пут (Кумова слама, Галактика)  је спирална галаксија облика диска, пречника већег од  100 000 сг.  </vt:lpstr>
      <vt:lpstr>Slide 6</vt:lpstr>
      <vt:lpstr>Slide 7</vt:lpstr>
      <vt:lpstr>МЕТЕОРИ  И МЕТЕОРИТИ </vt:lpstr>
      <vt:lpstr>ЗВЕЗДЕ </vt:lpstr>
      <vt:lpstr>СУНЦЕ </vt:lpstr>
      <vt:lpstr>Slide 11</vt:lpstr>
      <vt:lpstr>Slide 12</vt:lpstr>
      <vt:lpstr>Звезде су груписане у сазвежђа</vt:lpstr>
      <vt:lpstr>северњача и јужни крст за оријентацију</vt:lpstr>
      <vt:lpstr>ПЛАНЕТЕ</vt:lpstr>
      <vt:lpstr>ПЛАНЕТА ИЛИ НЕ?</vt:lpstr>
      <vt:lpstr>САТЕЛИТИ</vt:lpstr>
      <vt:lpstr>МЕСЕЦ</vt:lpstr>
      <vt:lpstr>ПОМРАЧЕЊЕ МЕСЕЦА И СУНЦА</vt:lpstr>
      <vt:lpstr>КОМЕТЕ</vt:lpstr>
      <vt:lpstr>Slide 21</vt:lpstr>
      <vt:lpstr>МЕРЕЊЕ ОБИМА И ВЕЛИЧИНЕ ЗЕМЉЕ</vt:lpstr>
      <vt:lpstr>Slide 23</vt:lpstr>
      <vt:lpstr>Slide 24</vt:lpstr>
      <vt:lpstr>Истраживање свемира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Sone</cp:lastModifiedBy>
  <cp:revision>37</cp:revision>
  <dcterms:created xsi:type="dcterms:W3CDTF">2015-09-03T16:06:49Z</dcterms:created>
  <dcterms:modified xsi:type="dcterms:W3CDTF">2015-09-07T10:04:23Z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